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9" r:id="rId1"/>
  </p:sldMasterIdLst>
  <p:notesMasterIdLst>
    <p:notesMasterId r:id="rId17"/>
  </p:notesMasterIdLst>
  <p:sldIdLst>
    <p:sldId id="256" r:id="rId2"/>
    <p:sldId id="258" r:id="rId3"/>
    <p:sldId id="305" r:id="rId4"/>
    <p:sldId id="306" r:id="rId5"/>
    <p:sldId id="308" r:id="rId6"/>
    <p:sldId id="310" r:id="rId7"/>
    <p:sldId id="279" r:id="rId8"/>
    <p:sldId id="300" r:id="rId9"/>
    <p:sldId id="262" r:id="rId10"/>
    <p:sldId id="304" r:id="rId11"/>
    <p:sldId id="298" r:id="rId12"/>
    <p:sldId id="311" r:id="rId13"/>
    <p:sldId id="312" r:id="rId14"/>
    <p:sldId id="309" r:id="rId15"/>
    <p:sldId id="259" r:id="rId16"/>
  </p:sldIdLst>
  <p:sldSz cx="9144000" cy="5143500" type="screen16x9"/>
  <p:notesSz cx="6858000" cy="9144000"/>
  <p:embeddedFontLst>
    <p:embeddedFont>
      <p:font typeface="Catamaran Light" panose="020B0604020202020204" charset="0"/>
      <p:regular r:id="rId18"/>
      <p:bold r:id="rId19"/>
    </p:embeddedFont>
    <p:embeddedFont>
      <p:font typeface="Fira Sans Extra Condensed Medium" panose="020B0604020202020204" charset="0"/>
      <p:regular r:id="rId20"/>
      <p:bold r:id="rId21"/>
      <p:italic r:id="rId22"/>
      <p:boldItalic r:id="rId23"/>
    </p:embeddedFont>
    <p:embeddedFont>
      <p:font typeface="Livvic" pitchFamily="2" charset="0"/>
      <p:regular r:id="rId24"/>
      <p:bold r:id="rId25"/>
      <p:italic r:id="rId26"/>
      <p:boldItalic r:id="rId27"/>
    </p:embeddedFont>
    <p:embeddedFont>
      <p:font typeface="Roboto" panose="02000000000000000000" pitchFamily="2" charset="0"/>
      <p:regular r:id="rId28"/>
      <p:bold r:id="rId29"/>
      <p:italic r:id="rId30"/>
      <p:bold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08269"/>
    <a:srgbClr val="4343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67DD8CC-2FDE-411C-8951-6480508B18AE}">
  <a:tblStyle styleId="{967DD8CC-2FDE-411C-8951-6480508B18A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555" autoAdjust="0"/>
    <p:restoredTop sz="84171" autoAdjust="0"/>
  </p:normalViewPr>
  <p:slideViewPr>
    <p:cSldViewPr snapToGrid="0">
      <p:cViewPr varScale="1">
        <p:scale>
          <a:sx n="126" d="100"/>
          <a:sy n="126" d="100"/>
        </p:scale>
        <p:origin x="1086" y="12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Muito boa tarde a todos! Eu sou o Edgar e este é o meu colega João. Hoje estamos aqui para vos apresentar o nosso projeto final. Esperemos que gostem.</a:t>
            </a: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5158d5a3ec_0_3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5158d5a3ec_0_3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Ainda </a:t>
            </a:r>
            <a:r>
              <a:rPr lang="en-US" dirty="0" err="1"/>
              <a:t>como</a:t>
            </a:r>
            <a:r>
              <a:rPr lang="en-US" dirty="0"/>
              <a:t> parametros extra da rede neuronal nós </a:t>
            </a:r>
            <a:r>
              <a:rPr lang="en-US" dirty="0" err="1"/>
              <a:t>utilizamos</a:t>
            </a:r>
            <a:r>
              <a:rPr lang="en-US" dirty="0"/>
              <a:t> o Adam </a:t>
            </a:r>
            <a:r>
              <a:rPr lang="en-US" dirty="0" err="1"/>
              <a:t>como</a:t>
            </a:r>
            <a:r>
              <a:rPr lang="en-US" dirty="0"/>
              <a:t> Optimizer. O Optimizer é </a:t>
            </a:r>
            <a:r>
              <a:rPr lang="en-US" dirty="0" err="1"/>
              <a:t>responsável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ajustar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pesos de </a:t>
            </a:r>
            <a:r>
              <a:rPr lang="en-US" dirty="0" err="1"/>
              <a:t>cada</a:t>
            </a:r>
            <a:r>
              <a:rPr lang="en-US" dirty="0"/>
              <a:t> </a:t>
            </a:r>
            <a:r>
              <a:rPr lang="en-US" dirty="0" err="1"/>
              <a:t>neurónio</a:t>
            </a:r>
            <a:r>
              <a:rPr lang="en-US" dirty="0"/>
              <a:t>. </a:t>
            </a:r>
            <a:r>
              <a:rPr lang="en-US" dirty="0" err="1"/>
              <a:t>Os</a:t>
            </a:r>
            <a:r>
              <a:rPr lang="en-US" dirty="0"/>
              <a:t> motivos </a:t>
            </a:r>
            <a:r>
              <a:rPr lang="en-US" dirty="0" err="1"/>
              <a:t>por</a:t>
            </a:r>
            <a:r>
              <a:rPr lang="en-US" dirty="0"/>
              <a:t> termos </a:t>
            </a:r>
            <a:r>
              <a:rPr lang="en-US" dirty="0" err="1"/>
              <a:t>escolhido</a:t>
            </a:r>
            <a:r>
              <a:rPr lang="en-US" dirty="0"/>
              <a:t> o Adam </a:t>
            </a:r>
            <a:r>
              <a:rPr lang="en-US" dirty="0" err="1"/>
              <a:t>foi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ter</a:t>
            </a:r>
            <a:r>
              <a:rPr lang="en-US" dirty="0"/>
              <a:t> um learning rate </a:t>
            </a:r>
            <a:r>
              <a:rPr lang="en-US" dirty="0" err="1"/>
              <a:t>dinâmico</a:t>
            </a:r>
            <a:r>
              <a:rPr lang="en-US" dirty="0"/>
              <a:t>, ou seja, ele </a:t>
            </a:r>
            <a:r>
              <a:rPr lang="en-US" dirty="0" err="1"/>
              <a:t>mantém</a:t>
            </a:r>
            <a:r>
              <a:rPr lang="en-US" dirty="0"/>
              <a:t> learning rates </a:t>
            </a:r>
            <a:r>
              <a:rPr lang="en-US" dirty="0" err="1"/>
              <a:t>separados</a:t>
            </a:r>
            <a:r>
              <a:rPr lang="en-US" dirty="0"/>
              <a:t> para diferentes parametros </a:t>
            </a:r>
            <a:r>
              <a:rPr lang="en-US" dirty="0" err="1"/>
              <a:t>permitindo</a:t>
            </a:r>
            <a:r>
              <a:rPr lang="en-US" dirty="0"/>
              <a:t> </a:t>
            </a:r>
            <a:r>
              <a:rPr lang="en-US" dirty="0" err="1"/>
              <a:t>atualizações</a:t>
            </a:r>
            <a:r>
              <a:rPr lang="en-US" dirty="0"/>
              <a:t> </a:t>
            </a:r>
            <a:r>
              <a:rPr lang="en-US" dirty="0" err="1"/>
              <a:t>individuais</a:t>
            </a:r>
            <a:r>
              <a:rPr lang="en-US" dirty="0"/>
              <a:t>, </a:t>
            </a:r>
            <a:r>
              <a:rPr lang="en-US" dirty="0" err="1"/>
              <a:t>ter</a:t>
            </a:r>
            <a:r>
              <a:rPr lang="en-US" dirty="0"/>
              <a:t> também e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atualização</a:t>
            </a:r>
            <a:r>
              <a:rPr lang="en-US" dirty="0"/>
              <a:t> </a:t>
            </a:r>
            <a:r>
              <a:rPr lang="en-US" dirty="0" err="1"/>
              <a:t>nos</a:t>
            </a:r>
            <a:r>
              <a:rPr lang="en-US" dirty="0"/>
              <a:t> pesos baseados no </a:t>
            </a:r>
            <a:r>
              <a:rPr lang="en-US" dirty="0" err="1"/>
              <a:t>seu</a:t>
            </a:r>
            <a:r>
              <a:rPr lang="en-US" dirty="0"/>
              <a:t> momentum ou </a:t>
            </a:r>
            <a:r>
              <a:rPr lang="en-US" dirty="0" err="1"/>
              <a:t>ímpeto</a:t>
            </a:r>
            <a:r>
              <a:rPr lang="en-US" dirty="0"/>
              <a:t>, </a:t>
            </a:r>
            <a:r>
              <a:rPr lang="pt-BR" b="0" i="0" dirty="0">
                <a:solidFill>
                  <a:srgbClr val="D1D5DB"/>
                </a:solidFill>
                <a:effectLst/>
                <a:latin typeface="Times New Roman" panose="02020603050405020304" pitchFamily="18" charset="0"/>
              </a:rPr>
              <a:t>para atualizar os pesos com base no histórico dos gradientes e graças a isso ele consegue obter uma convergência rápida até aos melhores valores dos pesos.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b="0" i="0" dirty="0">
              <a:solidFill>
                <a:srgbClr val="D1D5DB"/>
              </a:solidFill>
              <a:effectLst/>
              <a:latin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0" i="0" dirty="0">
                <a:solidFill>
                  <a:srgbClr val="D1D5DB"/>
                </a:solidFill>
                <a:effectLst/>
                <a:latin typeface="Times New Roman" panose="02020603050405020304" pitchFamily="18" charset="0"/>
              </a:rPr>
              <a:t>Já como </a:t>
            </a:r>
            <a:r>
              <a:rPr lang="pt-BR" b="0" i="0" dirty="0" err="1">
                <a:solidFill>
                  <a:srgbClr val="D1D5DB"/>
                </a:solidFill>
                <a:effectLst/>
                <a:latin typeface="Times New Roman" panose="02020603050405020304" pitchFamily="18" charset="0"/>
              </a:rPr>
              <a:t>loss</a:t>
            </a:r>
            <a:r>
              <a:rPr lang="pt-BR" b="0" i="0" dirty="0">
                <a:solidFill>
                  <a:srgbClr val="D1D5DB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pt-BR" b="0" i="0" dirty="0" err="1">
                <a:solidFill>
                  <a:srgbClr val="D1D5DB"/>
                </a:solidFill>
                <a:effectLst/>
                <a:latin typeface="Times New Roman" panose="02020603050405020304" pitchFamily="18" charset="0"/>
              </a:rPr>
              <a:t>function</a:t>
            </a:r>
            <a:r>
              <a:rPr lang="pt-BR" b="0" i="0" dirty="0">
                <a:solidFill>
                  <a:srgbClr val="D1D5DB"/>
                </a:solidFill>
                <a:effectLst/>
                <a:latin typeface="Times New Roman" panose="02020603050405020304" pitchFamily="18" charset="0"/>
              </a:rPr>
              <a:t> escolhemos a </a:t>
            </a:r>
            <a:r>
              <a:rPr lang="pt-BR" b="0" i="0" dirty="0" err="1">
                <a:solidFill>
                  <a:srgbClr val="D1D5DB"/>
                </a:solidFill>
                <a:effectLst/>
                <a:latin typeface="Times New Roman" panose="02020603050405020304" pitchFamily="18" charset="0"/>
              </a:rPr>
              <a:t>Sparse</a:t>
            </a:r>
            <a:r>
              <a:rPr lang="pt-BR" b="0" i="0" dirty="0">
                <a:solidFill>
                  <a:srgbClr val="D1D5DB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pt-BR" b="0" i="0" dirty="0" err="1">
                <a:solidFill>
                  <a:srgbClr val="D1D5DB"/>
                </a:solidFill>
                <a:effectLst/>
                <a:latin typeface="Times New Roman" panose="02020603050405020304" pitchFamily="18" charset="0"/>
              </a:rPr>
              <a:t>Categorical</a:t>
            </a:r>
            <a:r>
              <a:rPr lang="pt-BR" b="0" i="0" dirty="0">
                <a:solidFill>
                  <a:srgbClr val="D1D5DB"/>
                </a:solidFill>
                <a:effectLst/>
                <a:latin typeface="Times New Roman" panose="02020603050405020304" pitchFamily="18" charset="0"/>
              </a:rPr>
              <a:t> Cross </a:t>
            </a:r>
            <a:r>
              <a:rPr lang="pt-BR" b="0" i="0" dirty="0" err="1">
                <a:solidFill>
                  <a:srgbClr val="D1D5DB"/>
                </a:solidFill>
                <a:effectLst/>
                <a:latin typeface="Times New Roman" panose="02020603050405020304" pitchFamily="18" charset="0"/>
              </a:rPr>
              <a:t>Entropy</a:t>
            </a:r>
            <a:r>
              <a:rPr lang="pt-BR" b="0" i="0" dirty="0">
                <a:solidFill>
                  <a:srgbClr val="D1D5DB"/>
                </a:solidFill>
                <a:effectLst/>
                <a:latin typeface="Times New Roman" panose="02020603050405020304" pitchFamily="18" charset="0"/>
              </a:rPr>
              <a:t> pela sua capacidade de lidar melhor com </a:t>
            </a:r>
            <a:r>
              <a:rPr lang="pt-BR" b="0" i="0" dirty="0" err="1">
                <a:solidFill>
                  <a:srgbClr val="D1D5DB"/>
                </a:solidFill>
                <a:effectLst/>
                <a:latin typeface="Times New Roman" panose="02020603050405020304" pitchFamily="18" charset="0"/>
              </a:rPr>
              <a:t>datasets</a:t>
            </a:r>
            <a:r>
              <a:rPr lang="pt-BR" b="0" i="0" dirty="0">
                <a:solidFill>
                  <a:srgbClr val="D1D5DB"/>
                </a:solidFill>
                <a:effectLst/>
                <a:latin typeface="Times New Roman" panose="02020603050405020304" pitchFamily="18" charset="0"/>
              </a:rPr>
              <a:t> desequilibrados, através da atribuição de pesos a classes mais escassas.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b="0" i="0" dirty="0">
              <a:solidFill>
                <a:srgbClr val="D1D5DB"/>
              </a:solidFill>
              <a:effectLst/>
              <a:latin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0" i="0" dirty="0">
                <a:solidFill>
                  <a:srgbClr val="D1D5DB"/>
                </a:solidFill>
                <a:effectLst/>
                <a:latin typeface="Times New Roman" panose="02020603050405020304" pitchFamily="18" charset="0"/>
              </a:rPr>
              <a:t>Por fim, implementámos ainda 3 </a:t>
            </a:r>
            <a:r>
              <a:rPr lang="pt-BR" b="0" i="0" dirty="0" err="1">
                <a:solidFill>
                  <a:srgbClr val="D1D5DB"/>
                </a:solidFill>
                <a:effectLst/>
                <a:latin typeface="Times New Roman" panose="02020603050405020304" pitchFamily="18" charset="0"/>
              </a:rPr>
              <a:t>Callbacks</a:t>
            </a:r>
            <a:r>
              <a:rPr lang="pt-BR" b="0" i="0" dirty="0">
                <a:solidFill>
                  <a:srgbClr val="D1D5DB"/>
                </a:solidFill>
                <a:effectLst/>
                <a:latin typeface="Times New Roman" panose="02020603050405020304" pitchFamily="18" charset="0"/>
              </a:rPr>
              <a:t>. Primeiramente o Early </a:t>
            </a:r>
            <a:r>
              <a:rPr lang="pt-BR" b="0" i="0" dirty="0" err="1">
                <a:solidFill>
                  <a:srgbClr val="D1D5DB"/>
                </a:solidFill>
                <a:effectLst/>
                <a:latin typeface="Times New Roman" panose="02020603050405020304" pitchFamily="18" charset="0"/>
              </a:rPr>
              <a:t>Stopping</a:t>
            </a:r>
            <a:r>
              <a:rPr lang="pt-BR" b="0" i="0" dirty="0">
                <a:solidFill>
                  <a:srgbClr val="D1D5DB"/>
                </a:solidFill>
                <a:effectLst/>
                <a:latin typeface="Times New Roman" panose="02020603050405020304" pitchFamily="18" charset="0"/>
              </a:rPr>
              <a:t> que durante o treino de 100 ciclos que realizámos se a partir do ciclo nº30 não houvesse uma melhoria durante 15 ciclos parava automaticamente o treino. Este </a:t>
            </a:r>
            <a:r>
              <a:rPr lang="pt-BR" b="0" i="0" dirty="0" err="1">
                <a:solidFill>
                  <a:srgbClr val="D1D5DB"/>
                </a:solidFill>
                <a:effectLst/>
                <a:latin typeface="Times New Roman" panose="02020603050405020304" pitchFamily="18" charset="0"/>
              </a:rPr>
              <a:t>callback</a:t>
            </a:r>
            <a:r>
              <a:rPr lang="pt-BR" b="0" i="0" dirty="0">
                <a:solidFill>
                  <a:srgbClr val="D1D5DB"/>
                </a:solidFill>
                <a:effectLst/>
                <a:latin typeface="Times New Roman" panose="02020603050405020304" pitchFamily="18" charset="0"/>
              </a:rPr>
              <a:t> é especialmente importante por ajudar a prever o </a:t>
            </a:r>
            <a:r>
              <a:rPr lang="pt-BR" b="0" i="0" dirty="0" err="1">
                <a:solidFill>
                  <a:srgbClr val="D1D5DB"/>
                </a:solidFill>
                <a:effectLst/>
                <a:latin typeface="Times New Roman" panose="02020603050405020304" pitchFamily="18" charset="0"/>
              </a:rPr>
              <a:t>overfitting</a:t>
            </a:r>
            <a:r>
              <a:rPr lang="pt-BR" b="0" i="0" dirty="0">
                <a:solidFill>
                  <a:srgbClr val="D1D5DB"/>
                </a:solidFill>
                <a:effectLst/>
                <a:latin typeface="Times New Roman" panose="02020603050405020304" pitchFamily="18" charset="0"/>
              </a:rPr>
              <a:t> e poupar tempo e recursos computacionais em treino. Também implementámos o Model Checkpoint que ao atingir o melhor valor possível na precisão dos dados de teste o mesmo guarda todos os pesos dos neurónios que serão utilizados posteriormente na implementação do website. Por fim, já mais como medida de segurança implementámos o </a:t>
            </a:r>
            <a:r>
              <a:rPr lang="pt-BR" b="0" i="0" dirty="0" err="1">
                <a:solidFill>
                  <a:srgbClr val="D1D5DB"/>
                </a:solidFill>
                <a:effectLst/>
                <a:latin typeface="Times New Roman" panose="02020603050405020304" pitchFamily="18" charset="0"/>
              </a:rPr>
              <a:t>Terminate</a:t>
            </a:r>
            <a:r>
              <a:rPr lang="pt-BR" b="0" i="0" dirty="0">
                <a:solidFill>
                  <a:srgbClr val="D1D5DB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pt-BR" b="0" i="0" dirty="0" err="1">
                <a:solidFill>
                  <a:srgbClr val="D1D5DB"/>
                </a:solidFill>
                <a:effectLst/>
                <a:latin typeface="Times New Roman" panose="02020603050405020304" pitchFamily="18" charset="0"/>
              </a:rPr>
              <a:t>On</a:t>
            </a:r>
            <a:r>
              <a:rPr lang="pt-BR" b="0" i="0" dirty="0">
                <a:solidFill>
                  <a:srgbClr val="D1D5DB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pt-BR" b="0" i="0" dirty="0" err="1">
                <a:solidFill>
                  <a:srgbClr val="D1D5DB"/>
                </a:solidFill>
                <a:effectLst/>
                <a:latin typeface="Times New Roman" panose="02020603050405020304" pitchFamily="18" charset="0"/>
              </a:rPr>
              <a:t>Not</a:t>
            </a:r>
            <a:r>
              <a:rPr lang="pt-BR" b="0" i="0" dirty="0">
                <a:solidFill>
                  <a:srgbClr val="D1D5DB"/>
                </a:solidFill>
                <a:effectLst/>
                <a:latin typeface="Times New Roman" panose="02020603050405020304" pitchFamily="18" charset="0"/>
              </a:rPr>
              <a:t> A </a:t>
            </a:r>
            <a:r>
              <a:rPr lang="pt-BR" b="0" i="0" dirty="0" err="1">
                <a:solidFill>
                  <a:srgbClr val="D1D5DB"/>
                </a:solidFill>
                <a:effectLst/>
                <a:latin typeface="Times New Roman" panose="02020603050405020304" pitchFamily="18" charset="0"/>
              </a:rPr>
              <a:t>Number</a:t>
            </a:r>
            <a:r>
              <a:rPr lang="pt-BR" b="0" i="0" dirty="0">
                <a:solidFill>
                  <a:srgbClr val="D1D5DB"/>
                </a:solidFill>
                <a:effectLst/>
                <a:latin typeface="Times New Roman" panose="02020603050405020304" pitchFamily="18" charset="0"/>
              </a:rPr>
              <a:t>. Este </a:t>
            </a:r>
            <a:r>
              <a:rPr lang="pt-BR" b="0" i="0" dirty="0" err="1">
                <a:solidFill>
                  <a:srgbClr val="D1D5DB"/>
                </a:solidFill>
                <a:effectLst/>
                <a:latin typeface="Times New Roman" panose="02020603050405020304" pitchFamily="18" charset="0"/>
              </a:rPr>
              <a:t>callback</a:t>
            </a:r>
            <a:r>
              <a:rPr lang="pt-BR" b="0" i="0" dirty="0">
                <a:solidFill>
                  <a:srgbClr val="D1D5DB"/>
                </a:solidFill>
                <a:effectLst/>
                <a:latin typeface="Times New Roman" panose="02020603050405020304" pitchFamily="18" charset="0"/>
              </a:rPr>
              <a:t> serve apenas para evitar erros, terminando o treino automaticamente caso encontre um valor que não seja um número. </a:t>
            </a:r>
          </a:p>
        </p:txBody>
      </p:sp>
    </p:spTree>
    <p:extLst>
      <p:ext uri="{BB962C8B-B14F-4D97-AF65-F5344CB8AC3E}">
        <p14:creationId xmlns:p14="http://schemas.microsoft.com/office/powerpoint/2010/main" val="32378695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33e13d9a7e_0_5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33e13d9a7e_0_5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697478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5465e7bc0b_1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5465e7bc0b_1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pt-PT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Com a construção e o treino da rede neuronal, seguiu-se para o desenvolvimento do website para poder mostrar os resultados das previsões feita pela rede neuronal.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pt-PT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O website em si apresenta 2 principais funcionalidades divididas pelo ecrã. A primeira é a tabela das previsões em que apresenta as previsões para as próximas 3 horas para todos os diferentes distritos de Portugal. A segunda é a disponibilidade de uma imagem do mapa de Portugal com a junção da imagem do radar do IPMA atual.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pt-PT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Ambas as previsões como a imagem do radar, são atualizadas no website a cada </a:t>
            </a:r>
            <a:r>
              <a:rPr lang="pt-PT" sz="1800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10 </a:t>
            </a:r>
            <a:r>
              <a:rPr lang="pt-PT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minutos.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078890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5465e7bc0b_1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5465e7bc0b_1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pt-PT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Para que o website pudesse mostrar as informações dos resultados da rede neuronal no </a:t>
            </a:r>
            <a:r>
              <a:rPr lang="pt-PT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front-end</a:t>
            </a:r>
            <a:r>
              <a:rPr lang="pt-PT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foi desenvolvida uma API em </a:t>
            </a:r>
            <a:r>
              <a:rPr lang="pt-PT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Flask</a:t>
            </a:r>
            <a:r>
              <a:rPr lang="pt-PT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pt-PT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A API em si começa por construir uma rota GET que vai buscar a imagem do radar do IPMA a partir da hora atual no formato UTC, mas com 10 minutos de atraso e arredondada de 5 a 5 minutos.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pt-PT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Além desta rota, a API também constrói uma outra rota GET que é responsável por pegar nessa mesma imagem do radar, carrega os melhores pesos que foram retiradas na construção e treino da rede neuronal e para cada hora das 3 e distrito, recorta a imagem para cada distrito para poder apresentar o mesmo formato que na construção e treino do modelo e faz a previsão. No fim dessa rota, adiciona todos os resultados num dicionário e envia no formato json.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293706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5465e7bc0b_1_3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5465e7bc0b_1_3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Com o desenvolvimento do projeto final, foi analisado que apesar da rede neuronal não representar capacidades para fazer uma previsão correta nos dias de chuva intensa devido à indisponibilidade de imagens do radar vindas do IPMA com valores mais altos, foi possível obter uma previsão estável.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401350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5522eb7919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5522eb7919_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3e13d9a7e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33e13d9a7e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3C4043"/>
                </a:solidFill>
                <a:highlight>
                  <a:srgbClr val="FFFFFF"/>
                </a:highlight>
              </a:rPr>
              <a:t>Primeiro </a:t>
            </a:r>
            <a:r>
              <a:rPr lang="en-US" dirty="0" err="1">
                <a:solidFill>
                  <a:srgbClr val="3C4043"/>
                </a:solidFill>
                <a:highlight>
                  <a:srgbClr val="FFFFFF"/>
                </a:highlight>
              </a:rPr>
              <a:t>começaremos</a:t>
            </a:r>
            <a:r>
              <a:rPr lang="en-US" dirty="0">
                <a:solidFill>
                  <a:srgbClr val="3C4043"/>
                </a:solidFill>
                <a:highlight>
                  <a:srgbClr val="FFFFFF"/>
                </a:highlight>
              </a:rPr>
              <a:t> com </a:t>
            </a:r>
            <a:r>
              <a:rPr lang="en-US" dirty="0" err="1">
                <a:solidFill>
                  <a:srgbClr val="3C4043"/>
                </a:solidFill>
                <a:highlight>
                  <a:srgbClr val="FFFFFF"/>
                </a:highlight>
              </a:rPr>
              <a:t>uma</a:t>
            </a:r>
            <a:r>
              <a:rPr lang="en-US" dirty="0">
                <a:solidFill>
                  <a:srgbClr val="3C4043"/>
                </a:solidFill>
                <a:highlight>
                  <a:srgbClr val="FFFFFF"/>
                </a:highlight>
              </a:rPr>
              <a:t> pequeno introdução sobre o </a:t>
            </a:r>
            <a:r>
              <a:rPr lang="en-US" dirty="0" err="1">
                <a:solidFill>
                  <a:srgbClr val="3C4043"/>
                </a:solidFill>
                <a:highlight>
                  <a:srgbClr val="FFFFFF"/>
                </a:highlight>
              </a:rPr>
              <a:t>conceito</a:t>
            </a:r>
            <a:r>
              <a:rPr lang="en-US" dirty="0">
                <a:solidFill>
                  <a:srgbClr val="3C4043"/>
                </a:solidFill>
                <a:highlight>
                  <a:srgbClr val="FFFFFF"/>
                </a:highlight>
              </a:rPr>
              <a:t> do projeto, </a:t>
            </a:r>
            <a:r>
              <a:rPr lang="en-US" dirty="0" err="1">
                <a:solidFill>
                  <a:srgbClr val="3C4043"/>
                </a:solidFill>
                <a:highlight>
                  <a:srgbClr val="FFFFFF"/>
                </a:highlight>
              </a:rPr>
              <a:t>seguida</a:t>
            </a:r>
            <a:r>
              <a:rPr lang="en-US" dirty="0">
                <a:solidFill>
                  <a:srgbClr val="3C4043"/>
                </a:solidFill>
                <a:highlight>
                  <a:srgbClr val="FFFFFF"/>
                </a:highlight>
              </a:rPr>
              <a:t> de um enquadramento teorico para um melhor </a:t>
            </a:r>
            <a:r>
              <a:rPr lang="en-US" dirty="0" err="1">
                <a:solidFill>
                  <a:srgbClr val="3C4043"/>
                </a:solidFill>
                <a:highlight>
                  <a:srgbClr val="FFFFFF"/>
                </a:highlight>
              </a:rPr>
              <a:t>entendimento</a:t>
            </a:r>
            <a:r>
              <a:rPr lang="en-US" dirty="0">
                <a:solidFill>
                  <a:srgbClr val="3C4043"/>
                </a:solidFill>
                <a:highlight>
                  <a:srgbClr val="FFFFFF"/>
                </a:highlight>
              </a:rPr>
              <a:t> da explicação do mesmo, as ferramentas </a:t>
            </a:r>
            <a:r>
              <a:rPr lang="en-US" dirty="0" err="1">
                <a:solidFill>
                  <a:srgbClr val="3C4043"/>
                </a:solidFill>
                <a:highlight>
                  <a:srgbClr val="FFFFFF"/>
                </a:highlight>
              </a:rPr>
              <a:t>utilizadas</a:t>
            </a:r>
            <a:r>
              <a:rPr lang="en-US" dirty="0">
                <a:solidFill>
                  <a:srgbClr val="3C4043"/>
                </a:solidFill>
                <a:highlight>
                  <a:srgbClr val="FFFFFF"/>
                </a:highlight>
              </a:rPr>
              <a:t> para o </a:t>
            </a:r>
            <a:r>
              <a:rPr lang="en-US" dirty="0" err="1">
                <a:solidFill>
                  <a:srgbClr val="3C4043"/>
                </a:solidFill>
                <a:highlight>
                  <a:srgbClr val="FFFFFF"/>
                </a:highlight>
              </a:rPr>
              <a:t>seu</a:t>
            </a:r>
            <a:r>
              <a:rPr lang="en-US" dirty="0">
                <a:solidFill>
                  <a:srgbClr val="3C4043"/>
                </a:solidFill>
                <a:highlight>
                  <a:srgbClr val="FFFFFF"/>
                </a:highlight>
              </a:rPr>
              <a:t> </a:t>
            </a:r>
            <a:r>
              <a:rPr lang="en-US" dirty="0" err="1">
                <a:solidFill>
                  <a:srgbClr val="3C4043"/>
                </a:solidFill>
                <a:highlight>
                  <a:srgbClr val="FFFFFF"/>
                </a:highlight>
              </a:rPr>
              <a:t>desenvolvimento</a:t>
            </a:r>
            <a:r>
              <a:rPr lang="en-US" dirty="0">
                <a:solidFill>
                  <a:srgbClr val="3C4043"/>
                </a:solidFill>
                <a:highlight>
                  <a:srgbClr val="FFFFFF"/>
                </a:highlight>
              </a:rPr>
              <a:t>, o </a:t>
            </a:r>
            <a:r>
              <a:rPr lang="en-US" dirty="0" err="1">
                <a:solidFill>
                  <a:srgbClr val="3C4043"/>
                </a:solidFill>
                <a:highlight>
                  <a:srgbClr val="FFFFFF"/>
                </a:highlight>
              </a:rPr>
              <a:t>processo</a:t>
            </a:r>
            <a:r>
              <a:rPr lang="en-US" dirty="0">
                <a:solidFill>
                  <a:srgbClr val="3C4043"/>
                </a:solidFill>
                <a:highlight>
                  <a:srgbClr val="FFFFFF"/>
                </a:highlight>
              </a:rPr>
              <a:t> de </a:t>
            </a:r>
            <a:r>
              <a:rPr lang="en-US" dirty="0" err="1">
                <a:solidFill>
                  <a:srgbClr val="3C4043"/>
                </a:solidFill>
                <a:highlight>
                  <a:srgbClr val="FFFFFF"/>
                </a:highlight>
              </a:rPr>
              <a:t>construção</a:t>
            </a:r>
            <a:r>
              <a:rPr lang="en-US" dirty="0">
                <a:solidFill>
                  <a:srgbClr val="3C4043"/>
                </a:solidFill>
                <a:highlight>
                  <a:srgbClr val="FFFFFF"/>
                </a:highlight>
              </a:rPr>
              <a:t> e treino da rede neuronal, </a:t>
            </a:r>
            <a:r>
              <a:rPr lang="en-US" dirty="0" err="1">
                <a:solidFill>
                  <a:srgbClr val="3C4043"/>
                </a:solidFill>
                <a:highlight>
                  <a:srgbClr val="FFFFFF"/>
                </a:highlight>
              </a:rPr>
              <a:t>falaremos</a:t>
            </a:r>
            <a:r>
              <a:rPr lang="en-US" dirty="0">
                <a:solidFill>
                  <a:srgbClr val="3C4043"/>
                </a:solidFill>
                <a:highlight>
                  <a:srgbClr val="FFFFFF"/>
                </a:highlight>
              </a:rPr>
              <a:t> também sobre o website desenvolvido, </a:t>
            </a:r>
            <a:r>
              <a:rPr lang="en-US" dirty="0" err="1">
                <a:solidFill>
                  <a:srgbClr val="3C4043"/>
                </a:solidFill>
                <a:highlight>
                  <a:srgbClr val="FFFFFF"/>
                </a:highlight>
              </a:rPr>
              <a:t>analisaremos</a:t>
            </a:r>
            <a:r>
              <a:rPr lang="en-US" dirty="0">
                <a:solidFill>
                  <a:srgbClr val="3C4043"/>
                </a:solidFill>
                <a:highlight>
                  <a:srgbClr val="FFFFFF"/>
                </a:highlight>
              </a:rPr>
              <a:t> também </a:t>
            </a:r>
            <a:r>
              <a:rPr lang="en-US" dirty="0" err="1">
                <a:solidFill>
                  <a:srgbClr val="3C4043"/>
                </a:solidFill>
                <a:highlight>
                  <a:srgbClr val="FFFFFF"/>
                </a:highlight>
              </a:rPr>
              <a:t>os</a:t>
            </a:r>
            <a:r>
              <a:rPr lang="en-US" dirty="0">
                <a:solidFill>
                  <a:srgbClr val="3C4043"/>
                </a:solidFill>
                <a:highlight>
                  <a:srgbClr val="FFFFFF"/>
                </a:highlight>
              </a:rPr>
              <a:t> resultados </a:t>
            </a:r>
            <a:r>
              <a:rPr lang="en-US" dirty="0" err="1">
                <a:solidFill>
                  <a:srgbClr val="3C4043"/>
                </a:solidFill>
                <a:highlight>
                  <a:srgbClr val="FFFFFF"/>
                </a:highlight>
              </a:rPr>
              <a:t>finais</a:t>
            </a:r>
            <a:r>
              <a:rPr lang="en-US" dirty="0">
                <a:solidFill>
                  <a:srgbClr val="3C4043"/>
                </a:solidFill>
                <a:highlight>
                  <a:srgbClr val="FFFFFF"/>
                </a:highlight>
              </a:rPr>
              <a:t> </a:t>
            </a:r>
            <a:r>
              <a:rPr lang="en-US" dirty="0" err="1">
                <a:solidFill>
                  <a:srgbClr val="3C4043"/>
                </a:solidFill>
                <a:highlight>
                  <a:srgbClr val="FFFFFF"/>
                </a:highlight>
              </a:rPr>
              <a:t>terminando</a:t>
            </a:r>
            <a:r>
              <a:rPr lang="en-US" dirty="0">
                <a:solidFill>
                  <a:srgbClr val="3C4043"/>
                </a:solidFill>
                <a:highlight>
                  <a:srgbClr val="FFFFFF"/>
                </a:highlight>
              </a:rPr>
              <a:t> com </a:t>
            </a:r>
            <a:r>
              <a:rPr lang="en-US" dirty="0" err="1">
                <a:solidFill>
                  <a:srgbClr val="3C4043"/>
                </a:solidFill>
                <a:highlight>
                  <a:srgbClr val="FFFFFF"/>
                </a:highlight>
              </a:rPr>
              <a:t>uma</a:t>
            </a:r>
            <a:r>
              <a:rPr lang="en-US" dirty="0">
                <a:solidFill>
                  <a:srgbClr val="3C4043"/>
                </a:solidFill>
                <a:highlight>
                  <a:srgbClr val="FFFFFF"/>
                </a:highlight>
              </a:rPr>
              <a:t> breve conclusão.</a:t>
            </a:r>
            <a:endParaRPr dirty="0">
              <a:solidFill>
                <a:srgbClr val="3C4043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5522eb7919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5522eb7919_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pt-PT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 previsão do tempo é uma área multidisciplinar que é combinada através de observações atmosféricas, técnicas de modelagem e processamento de dados para que possa ser estimada. Pode ser obtida a partir de fontes como satélites, radares e entre outras.</a:t>
            </a:r>
            <a:br>
              <a:rPr lang="pt-PT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pt-PT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Os dados que essas fontes recolhem incluem informações como a intensidade do vento, temperatura, humidade, pressão atmosférica, vento, precipitação que podem ser alimentadas para modelos computacionais de modo a simular o comportamento da atmosfera. Essa simulação pode melhorar com o uso de técnicas de Deep Learning.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pt-PT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Neste projeto final, foi desenvolvido uma Deep Learning com redes neuronais convolucionais para obter uma melhor previsão da precipitação de Portugal a curto prazo, com base em imagens de radares meteorológicos do IPMA.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224090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5158d5a3ec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5158d5a3ec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Na base do Deep Learning estão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neurónios</a:t>
            </a:r>
            <a:r>
              <a:rPr lang="en-US" dirty="0"/>
              <a:t> </a:t>
            </a:r>
            <a:r>
              <a:rPr lang="en-US" dirty="0" err="1"/>
              <a:t>artificiais</a:t>
            </a:r>
            <a:r>
              <a:rPr lang="en-US" dirty="0"/>
              <a:t>. O </a:t>
            </a:r>
            <a:r>
              <a:rPr lang="en-US" dirty="0" err="1"/>
              <a:t>neurónio</a:t>
            </a:r>
            <a:r>
              <a:rPr lang="en-US" dirty="0"/>
              <a:t> artificial </a:t>
            </a:r>
            <a:r>
              <a:rPr lang="en-US" dirty="0" err="1"/>
              <a:t>copia</a:t>
            </a:r>
            <a:r>
              <a:rPr lang="en-US" dirty="0"/>
              <a:t> o </a:t>
            </a:r>
            <a:r>
              <a:rPr lang="en-US" dirty="0" err="1"/>
              <a:t>funcionamento</a:t>
            </a:r>
            <a:r>
              <a:rPr lang="en-US" dirty="0"/>
              <a:t> do </a:t>
            </a:r>
            <a:r>
              <a:rPr lang="en-US" dirty="0" err="1"/>
              <a:t>neurónio</a:t>
            </a:r>
            <a:r>
              <a:rPr lang="en-US" dirty="0"/>
              <a:t> </a:t>
            </a:r>
            <a:r>
              <a:rPr lang="en-US" dirty="0" err="1"/>
              <a:t>biológico</a:t>
            </a:r>
            <a:r>
              <a:rPr lang="en-US" dirty="0"/>
              <a:t>. Ao receber </a:t>
            </a:r>
            <a:r>
              <a:rPr lang="en-US" dirty="0" err="1"/>
              <a:t>informação</a:t>
            </a:r>
            <a:r>
              <a:rPr lang="en-US" dirty="0"/>
              <a:t>, ele </a:t>
            </a:r>
            <a:r>
              <a:rPr lang="en-US" dirty="0" err="1"/>
              <a:t>atribui</a:t>
            </a:r>
            <a:r>
              <a:rPr lang="en-US" dirty="0"/>
              <a:t> um peso a </a:t>
            </a:r>
            <a:r>
              <a:rPr lang="en-US" dirty="0" err="1"/>
              <a:t>essa</a:t>
            </a:r>
            <a:r>
              <a:rPr lang="en-US" dirty="0"/>
              <a:t> </a:t>
            </a:r>
            <a:r>
              <a:rPr lang="en-US" dirty="0" err="1"/>
              <a:t>informação</a:t>
            </a:r>
            <a:r>
              <a:rPr lang="en-US" dirty="0"/>
              <a:t> de acordo com a sua </a:t>
            </a:r>
            <a:r>
              <a:rPr lang="en-US" dirty="0" err="1"/>
              <a:t>importância</a:t>
            </a:r>
            <a:r>
              <a:rPr lang="en-US" dirty="0"/>
              <a:t>, soma o bias e passa o total pela função de </a:t>
            </a:r>
            <a:r>
              <a:rPr lang="en-US" dirty="0" err="1"/>
              <a:t>ativação</a:t>
            </a:r>
            <a:r>
              <a:rPr lang="en-US" dirty="0"/>
              <a:t>. O valor do bias é um </a:t>
            </a:r>
            <a:r>
              <a:rPr lang="en-US" dirty="0" err="1"/>
              <a:t>parâmetro</a:t>
            </a:r>
            <a:r>
              <a:rPr lang="en-US" dirty="0"/>
              <a:t> </a:t>
            </a:r>
            <a:r>
              <a:rPr lang="en-US" dirty="0" err="1"/>
              <a:t>adicional</a:t>
            </a:r>
            <a:r>
              <a:rPr lang="en-US" dirty="0"/>
              <a:t> criado para </a:t>
            </a:r>
            <a:r>
              <a:rPr lang="en-US" dirty="0" err="1"/>
              <a:t>dar</a:t>
            </a:r>
            <a:r>
              <a:rPr lang="en-US" dirty="0"/>
              <a:t> </a:t>
            </a:r>
            <a:r>
              <a:rPr lang="en-US" dirty="0" err="1"/>
              <a:t>importância</a:t>
            </a:r>
            <a:r>
              <a:rPr lang="en-US" dirty="0"/>
              <a:t> a todos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neurónios</a:t>
            </a:r>
            <a:r>
              <a:rPr lang="en-US" dirty="0"/>
              <a:t> mesmo que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seus</a:t>
            </a:r>
            <a:r>
              <a:rPr lang="en-US" dirty="0"/>
              <a:t> pesos sejam 0. Ao </a:t>
            </a:r>
            <a:r>
              <a:rPr lang="en-US" dirty="0" err="1"/>
              <a:t>fazer</a:t>
            </a:r>
            <a:r>
              <a:rPr lang="en-US" dirty="0"/>
              <a:t> isso, o </a:t>
            </a:r>
            <a:r>
              <a:rPr lang="en-US" dirty="0" err="1"/>
              <a:t>neurónio</a:t>
            </a:r>
            <a:r>
              <a:rPr lang="en-US" dirty="0"/>
              <a:t> terá sempre </a:t>
            </a:r>
            <a:r>
              <a:rPr lang="en-US" dirty="0" err="1"/>
              <a:t>influência</a:t>
            </a:r>
            <a:r>
              <a:rPr lang="en-US" dirty="0"/>
              <a:t> no output final. Já a função de </a:t>
            </a:r>
            <a:r>
              <a:rPr lang="en-US" dirty="0" err="1"/>
              <a:t>ativação</a:t>
            </a:r>
            <a:r>
              <a:rPr lang="en-US" dirty="0"/>
              <a:t> tem </a:t>
            </a:r>
            <a:r>
              <a:rPr lang="en-US" dirty="0" err="1"/>
              <a:t>como</a:t>
            </a:r>
            <a:r>
              <a:rPr lang="en-US" dirty="0"/>
              <a:t> objetivo </a:t>
            </a:r>
            <a:r>
              <a:rPr lang="en-US" dirty="0" err="1"/>
              <a:t>introduzir</a:t>
            </a:r>
            <a:r>
              <a:rPr lang="en-US" dirty="0"/>
              <a:t> a não-</a:t>
            </a:r>
            <a:r>
              <a:rPr lang="en-US" dirty="0" err="1"/>
              <a:t>linearidade</a:t>
            </a:r>
            <a:r>
              <a:rPr lang="en-US" dirty="0"/>
              <a:t> à </a:t>
            </a:r>
            <a:r>
              <a:rPr lang="en-US" dirty="0" err="1"/>
              <a:t>saida</a:t>
            </a:r>
            <a:r>
              <a:rPr lang="en-US" dirty="0"/>
              <a:t> do </a:t>
            </a:r>
            <a:r>
              <a:rPr lang="en-US" dirty="0" err="1"/>
              <a:t>neurónio</a:t>
            </a:r>
            <a:r>
              <a:rPr lang="en-US" dirty="0"/>
              <a:t>, ou seja, </a:t>
            </a:r>
            <a:r>
              <a:rPr lang="en-US" dirty="0" err="1"/>
              <a:t>fazer</a:t>
            </a:r>
            <a:r>
              <a:rPr lang="en-US" dirty="0"/>
              <a:t> com que, </a:t>
            </a:r>
            <a:r>
              <a:rPr lang="en-US" dirty="0" err="1"/>
              <a:t>por</a:t>
            </a:r>
            <a:r>
              <a:rPr lang="en-US" dirty="0"/>
              <a:t> exemplo, </a:t>
            </a:r>
            <a:r>
              <a:rPr lang="en-US" dirty="0" err="1"/>
              <a:t>grandes</a:t>
            </a:r>
            <a:r>
              <a:rPr lang="en-US" dirty="0"/>
              <a:t> alterações no input não </a:t>
            </a:r>
            <a:r>
              <a:rPr lang="en-US" dirty="0" err="1"/>
              <a:t>proporcionem</a:t>
            </a:r>
            <a:r>
              <a:rPr lang="en-US" dirty="0"/>
              <a:t> alterações </a:t>
            </a:r>
            <a:r>
              <a:rPr lang="en-US" dirty="0" err="1"/>
              <a:t>equivalentes</a:t>
            </a:r>
            <a:r>
              <a:rPr lang="en-US" dirty="0"/>
              <a:t> </a:t>
            </a:r>
            <a:r>
              <a:rPr lang="en-US" dirty="0" err="1"/>
              <a:t>ao</a:t>
            </a:r>
            <a:r>
              <a:rPr lang="en-US" dirty="0"/>
              <a:t> output.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Já </a:t>
            </a:r>
            <a:r>
              <a:rPr lang="en-US" dirty="0" err="1"/>
              <a:t>uma</a:t>
            </a:r>
            <a:r>
              <a:rPr lang="en-US" dirty="0"/>
              <a:t> rede neuronal é </a:t>
            </a:r>
            <a:r>
              <a:rPr lang="en-US" dirty="0" err="1"/>
              <a:t>apenas</a:t>
            </a:r>
            <a:r>
              <a:rPr lang="en-US" dirty="0"/>
              <a:t> um conjunto de </a:t>
            </a:r>
            <a:r>
              <a:rPr lang="en-US" dirty="0" err="1"/>
              <a:t>neurónios</a:t>
            </a:r>
            <a:r>
              <a:rPr lang="en-US" dirty="0"/>
              <a:t> </a:t>
            </a:r>
            <a:r>
              <a:rPr lang="en-US" dirty="0" err="1"/>
              <a:t>artificiais</a:t>
            </a:r>
            <a:r>
              <a:rPr lang="en-US" dirty="0"/>
              <a:t> </a:t>
            </a:r>
            <a:r>
              <a:rPr lang="en-US" dirty="0" err="1"/>
              <a:t>interligados</a:t>
            </a:r>
            <a:r>
              <a:rPr lang="en-US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812634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5158d5a3ec_0_2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5158d5a3ec_0_2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No </a:t>
            </a:r>
            <a:r>
              <a:rPr lang="en-US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contexto</a:t>
            </a: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do problema </a:t>
            </a:r>
            <a:r>
              <a:rPr lang="en-US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foi</a:t>
            </a: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desenvolvido </a:t>
            </a:r>
            <a:r>
              <a:rPr lang="en-US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uma</a:t>
            </a: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rede neuronal </a:t>
            </a:r>
            <a:r>
              <a:rPr lang="en-US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convolucional</a:t>
            </a: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. Este é um tipo de rede </a:t>
            </a:r>
            <a:r>
              <a:rPr lang="en-US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dedicado</a:t>
            </a: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à </a:t>
            </a:r>
            <a:r>
              <a:rPr lang="en-US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classificação</a:t>
            </a: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de imagens. Tem muitas </a:t>
            </a:r>
            <a:r>
              <a:rPr lang="en-US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aplicações</a:t>
            </a: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no </a:t>
            </a:r>
            <a:r>
              <a:rPr lang="en-US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mundo</a:t>
            </a: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real, </a:t>
            </a:r>
            <a:r>
              <a:rPr lang="en-US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como</a:t>
            </a: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reconhecimento</a:t>
            </a: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facial, </a:t>
            </a:r>
            <a:r>
              <a:rPr lang="en-US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por</a:t>
            </a: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exemplo, e para isso tem alguns </a:t>
            </a:r>
            <a:r>
              <a:rPr lang="en-US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tipos</a:t>
            </a: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de camadas </a:t>
            </a:r>
            <a:r>
              <a:rPr lang="en-US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especificas</a:t>
            </a: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que </a:t>
            </a:r>
            <a:r>
              <a:rPr lang="en-US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eu</a:t>
            </a: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irei</a:t>
            </a: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explicar </a:t>
            </a:r>
            <a:r>
              <a:rPr lang="en-US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em</a:t>
            </a: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detalhe</a:t>
            </a: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. </a:t>
            </a:r>
            <a:r>
              <a:rPr lang="en-US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Começando</a:t>
            </a: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pela Batch Normalization layer, esta </a:t>
            </a:r>
            <a:r>
              <a:rPr lang="en-US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camada</a:t>
            </a: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tem </a:t>
            </a:r>
            <a:r>
              <a:rPr lang="en-US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como</a:t>
            </a: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objetivo </a:t>
            </a:r>
            <a:r>
              <a:rPr lang="en-US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providenciar</a:t>
            </a: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um treino </a:t>
            </a:r>
            <a:r>
              <a:rPr lang="en-US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mais</a:t>
            </a: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estável</a:t>
            </a: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e </a:t>
            </a:r>
            <a:r>
              <a:rPr lang="en-US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consistente</a:t>
            </a: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. Para isso, esta </a:t>
            </a:r>
            <a:r>
              <a:rPr lang="en-US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camada</a:t>
            </a: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lang="en-US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por</a:t>
            </a: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exemplo, </a:t>
            </a:r>
            <a:r>
              <a:rPr lang="en-US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ao</a:t>
            </a: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receber 10 imagens </a:t>
            </a:r>
            <a:r>
              <a:rPr lang="en-US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como</a:t>
            </a: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input, </a:t>
            </a:r>
            <a:r>
              <a:rPr lang="en-US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pega</a:t>
            </a: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numa parte de </a:t>
            </a:r>
            <a:r>
              <a:rPr lang="en-US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cada</a:t>
            </a: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uma</a:t>
            </a: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lang="en-US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digamos</a:t>
            </a: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o primeiro pixel de todas as fotos, e </a:t>
            </a:r>
            <a:r>
              <a:rPr lang="en-US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subtrai</a:t>
            </a: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o valor original pela </a:t>
            </a:r>
            <a:r>
              <a:rPr lang="en-US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média</a:t>
            </a: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de todos </a:t>
            </a:r>
            <a:r>
              <a:rPr lang="en-US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os</a:t>
            </a: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primeiros </a:t>
            </a:r>
            <a:r>
              <a:rPr lang="en-US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pixeis</a:t>
            </a: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, dividido pelo </a:t>
            </a:r>
            <a:r>
              <a:rPr lang="en-US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desvio</a:t>
            </a: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padrão</a:t>
            </a: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dos </a:t>
            </a:r>
            <a:r>
              <a:rPr lang="en-US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mesmos</a:t>
            </a: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. Este </a:t>
            </a:r>
            <a:r>
              <a:rPr lang="en-US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processo</a:t>
            </a: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é </a:t>
            </a:r>
            <a:r>
              <a:rPr lang="en-US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aplicado</a:t>
            </a: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às imagens </a:t>
            </a:r>
            <a:r>
              <a:rPr lang="en-US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na</a:t>
            </a: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sua integra e assim faz com que </a:t>
            </a:r>
            <a:r>
              <a:rPr lang="en-US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os</a:t>
            </a: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dados sejam menos </a:t>
            </a:r>
            <a:r>
              <a:rPr lang="en-US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dispersos</a:t>
            </a: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050" dirty="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De </a:t>
            </a:r>
            <a:r>
              <a:rPr lang="en-US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seguida</a:t>
            </a: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temos a </a:t>
            </a:r>
            <a:r>
              <a:rPr lang="en-US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convolutiona</a:t>
            </a: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layer. </a:t>
            </a:r>
            <a:r>
              <a:rPr lang="pt-BR" sz="1600" b="0" i="0" dirty="0">
                <a:solidFill>
                  <a:srgbClr val="D1D5DB"/>
                </a:solidFill>
                <a:effectLst/>
                <a:latin typeface="Times New Roman" panose="02020603050405020304" pitchFamily="18" charset="0"/>
              </a:rPr>
              <a:t>O objetivo principal desta é aplicar filtros espaciais a um dado de entrada (neste caso uma imagem) para extrair características relevantes. Cada filtro é uma matriz de pesos que percorre a imagem através de operações de convolução. A convolução envolve a multiplicação dos valores de pixel de entrada pelo filtro correspondente, somando os resultados e produzindo um valor de saída em uma nova matriz conhecida como mapa de características. Ao fazê-lo a </a:t>
            </a:r>
            <a:r>
              <a:rPr lang="pt-BR" sz="1600" b="0" i="0" dirty="0" err="1">
                <a:solidFill>
                  <a:srgbClr val="D1D5DB"/>
                </a:solidFill>
                <a:effectLst/>
                <a:latin typeface="Times New Roman" panose="02020603050405020304" pitchFamily="18" charset="0"/>
              </a:rPr>
              <a:t>convolutional</a:t>
            </a:r>
            <a:r>
              <a:rPr lang="pt-BR" sz="1600" b="0" i="0" dirty="0">
                <a:solidFill>
                  <a:srgbClr val="D1D5DB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pt-BR" sz="1600" b="0" i="0" dirty="0" err="1">
                <a:solidFill>
                  <a:srgbClr val="D1D5DB"/>
                </a:solidFill>
                <a:effectLst/>
                <a:latin typeface="Times New Roman" panose="02020603050405020304" pitchFamily="18" charset="0"/>
              </a:rPr>
              <a:t>layer</a:t>
            </a:r>
            <a:r>
              <a:rPr lang="pt-BR" sz="1600" b="0" i="0" dirty="0">
                <a:solidFill>
                  <a:srgbClr val="D1D5DB"/>
                </a:solidFill>
                <a:effectLst/>
                <a:latin typeface="Times New Roman" panose="02020603050405020304" pitchFamily="18" charset="0"/>
              </a:rPr>
              <a:t> é capaz de aprender diferentes tipos de características, como bordas, texturas, padrões e formas, em várias escalas e localizações dentro da imagem de entrada.</a:t>
            </a:r>
            <a:endParaRPr sz="1050" dirty="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42783244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5158d5a3ec_0_2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5158d5a3ec_0_2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Temos ainda a Pooling Layer. Esta </a:t>
            </a:r>
            <a:r>
              <a:rPr lang="en-US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camada</a:t>
            </a: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tem </a:t>
            </a:r>
            <a:r>
              <a:rPr lang="en-US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como</a:t>
            </a: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objetivo diminuir o </a:t>
            </a:r>
            <a:r>
              <a:rPr lang="en-US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mapa</a:t>
            </a: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de caracteristicas </a:t>
            </a:r>
            <a:r>
              <a:rPr lang="en-US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gerado</a:t>
            </a: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pela convolutional layer </a:t>
            </a:r>
            <a:r>
              <a:rPr lang="en-US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extraindo</a:t>
            </a: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as </a:t>
            </a:r>
            <a:r>
              <a:rPr lang="en-US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mais</a:t>
            </a: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importantes. Esta </a:t>
            </a:r>
            <a:r>
              <a:rPr lang="en-US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camada</a:t>
            </a: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tem duas </a:t>
            </a:r>
            <a:r>
              <a:rPr lang="en-US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vertentes</a:t>
            </a: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e </a:t>
            </a:r>
            <a:r>
              <a:rPr lang="en-US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consequentemente</a:t>
            </a: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duas formas de o </a:t>
            </a:r>
            <a:r>
              <a:rPr lang="en-US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fazer</a:t>
            </a: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. Neste projeto nós </a:t>
            </a:r>
            <a:r>
              <a:rPr lang="en-US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utilizámos</a:t>
            </a: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uma</a:t>
            </a: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das </a:t>
            </a:r>
            <a:r>
              <a:rPr lang="en-US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suas</a:t>
            </a: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vertentes</a:t>
            </a: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, a Max Pooling Layer.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Esta </a:t>
            </a:r>
            <a:r>
              <a:rPr lang="en-US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camada</a:t>
            </a: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, dentro da área </a:t>
            </a:r>
            <a:r>
              <a:rPr lang="en-US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estabelecida</a:t>
            </a: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encontra</a:t>
            </a: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o pixel com o valor </a:t>
            </a:r>
            <a:r>
              <a:rPr lang="en-US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mais</a:t>
            </a: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alto e passa esse valor para o output.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050" dirty="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Finalmente temos a Dropout Layer. Esta </a:t>
            </a:r>
            <a:r>
              <a:rPr lang="en-US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camada</a:t>
            </a: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funciona de forma bastante simples. Ela </a:t>
            </a:r>
            <a:r>
              <a:rPr lang="en-US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atribui</a:t>
            </a: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a </a:t>
            </a:r>
            <a:r>
              <a:rPr lang="en-US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uma</a:t>
            </a: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certa</a:t>
            </a: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percentagem</a:t>
            </a: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dos </a:t>
            </a:r>
            <a:r>
              <a:rPr lang="en-US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neurónios</a:t>
            </a: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o valor 0 fazendo com que dessa forma, evite um pouco o overfitting, um problema bastante </a:t>
            </a:r>
            <a:r>
              <a:rPr lang="en-US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comum</a:t>
            </a: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nas</a:t>
            </a: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redes neuronais que </a:t>
            </a:r>
            <a:r>
              <a:rPr lang="en-US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consiste</a:t>
            </a: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numa rede </a:t>
            </a:r>
            <a:r>
              <a:rPr lang="en-US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apenas</a:t>
            </a: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ser capaz de </a:t>
            </a:r>
            <a:r>
              <a:rPr lang="en-US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identificar</a:t>
            </a: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as imagens com que </a:t>
            </a:r>
            <a:r>
              <a:rPr lang="en-US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foi</a:t>
            </a: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treinada</a:t>
            </a: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e ser </a:t>
            </a:r>
            <a:r>
              <a:rPr lang="en-US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obsoleta</a:t>
            </a: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para dados novos.</a:t>
            </a:r>
            <a:endParaRPr sz="1050" dirty="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4085079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33e13d9a7e_0_4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33e13d9a7e_0_4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pt-PT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Para este projeto sobre a previsão da precipitação de Portugal, foram utilizadas um conjunto de ferramentas que permitiram o desenvolvimento do mesmo.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pt-PT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Para poder aproveitar uma boa gestão e partilha do código de modo a facilitar o trabalho da equipa e manter um histórico de alterações, foi utilizado o </a:t>
            </a:r>
            <a:r>
              <a:rPr lang="pt-PT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Github</a:t>
            </a:r>
            <a:r>
              <a:rPr lang="pt-PT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Desktop.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pt-PT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Para explorar e analisar os dados da precipitação, construir e treinar a rede neuronal que pudesse simular a precipitação para as próximas 3 horas em cada distrito de Portugal, foi utilizado o </a:t>
            </a:r>
            <a:r>
              <a:rPr lang="pt-PT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Jupyter</a:t>
            </a:r>
            <a:r>
              <a:rPr lang="pt-PT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que é uma plataforma web de computação com suporte a células, o que é uma grande vantagem por poder disponibilizar uma execução do código interativa. Para código mais específico em Deep Learning, foi utilizado a biblioteca </a:t>
            </a:r>
            <a:r>
              <a:rPr lang="pt-PT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Tensorflow</a:t>
            </a:r>
            <a:r>
              <a:rPr lang="pt-PT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pt-PT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De forma a poder aplicar o modelo da rede neuronal treinada, foi desenvolvida uma interface de utilizador dinâmica e responsiva com o vue.js como </a:t>
            </a:r>
            <a:r>
              <a:rPr lang="pt-PT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front-end</a:t>
            </a:r>
            <a:r>
              <a:rPr lang="pt-PT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e uma API em </a:t>
            </a:r>
            <a:r>
              <a:rPr lang="pt-PT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flask</a:t>
            </a:r>
            <a:r>
              <a:rPr lang="pt-PT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para tratar da lógica de negócio como </a:t>
            </a:r>
            <a:r>
              <a:rPr lang="pt-PT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back-end</a:t>
            </a:r>
            <a:r>
              <a:rPr lang="pt-PT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Como IDE para o desenvolvimento do website, foi escolhido o Visual </a:t>
            </a:r>
            <a:r>
              <a:rPr lang="pt-PT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Studio</a:t>
            </a:r>
            <a:r>
              <a:rPr lang="pt-PT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t-PT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Code</a:t>
            </a:r>
            <a:r>
              <a:rPr lang="pt-PT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33e13d9a7e_0_2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33e13d9a7e_0_2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784411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5465e7bc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5465e7bc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>
  <p:cSld name="CUSTOM_7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039575" y="1701225"/>
            <a:ext cx="45924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039575" y="3206400"/>
            <a:ext cx="24021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redits">
  <p:cSld name="CUSTOM_25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0"/>
          <p:cNvSpPr txBox="1">
            <a:spLocks noGrp="1"/>
          </p:cNvSpPr>
          <p:nvPr>
            <p:ph type="body" idx="1"/>
          </p:nvPr>
        </p:nvSpPr>
        <p:spPr>
          <a:xfrm>
            <a:off x="642050" y="2134800"/>
            <a:ext cx="5308200" cy="1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10" name="Google Shape;110;p20"/>
          <p:cNvSpPr txBox="1">
            <a:spLocks noGrp="1"/>
          </p:cNvSpPr>
          <p:nvPr>
            <p:ph type="ctrTitle"/>
          </p:nvPr>
        </p:nvSpPr>
        <p:spPr>
          <a:xfrm rot="5400000">
            <a:off x="6923109" y="1407498"/>
            <a:ext cx="24498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2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3423902" y="387473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3423900" y="802521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2023007" y="654113"/>
            <a:ext cx="17391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dirty="0"/>
              <a:t>xx%</a:t>
            </a:r>
          </a:p>
        </p:txBody>
      </p:sp>
      <p:sp>
        <p:nvSpPr>
          <p:cNvPr id="15" name="Google Shape;15;p3"/>
          <p:cNvSpPr txBox="1">
            <a:spLocks noGrp="1"/>
          </p:cNvSpPr>
          <p:nvPr>
            <p:ph type="ctrTitle" idx="3"/>
          </p:nvPr>
        </p:nvSpPr>
        <p:spPr>
          <a:xfrm>
            <a:off x="3425264" y="1224286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4"/>
          </p:nvPr>
        </p:nvSpPr>
        <p:spPr>
          <a:xfrm>
            <a:off x="3425259" y="1638859"/>
            <a:ext cx="19767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5" hasCustomPrompt="1"/>
          </p:nvPr>
        </p:nvSpPr>
        <p:spPr>
          <a:xfrm>
            <a:off x="2023007" y="1488788"/>
            <a:ext cx="1615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>
            <a:spLocks noGrp="1"/>
          </p:cNvSpPr>
          <p:nvPr>
            <p:ph type="ctrTitle" idx="6"/>
          </p:nvPr>
        </p:nvSpPr>
        <p:spPr>
          <a:xfrm>
            <a:off x="3427999" y="2061098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7"/>
          </p:nvPr>
        </p:nvSpPr>
        <p:spPr>
          <a:xfrm>
            <a:off x="3427997" y="2475197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title" idx="8" hasCustomPrompt="1"/>
          </p:nvPr>
        </p:nvSpPr>
        <p:spPr>
          <a:xfrm>
            <a:off x="2023007" y="2323463"/>
            <a:ext cx="1573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>
            <a:spLocks noGrp="1"/>
          </p:cNvSpPr>
          <p:nvPr>
            <p:ph type="ctrTitle" idx="9"/>
          </p:nvPr>
        </p:nvSpPr>
        <p:spPr>
          <a:xfrm rot="5400000">
            <a:off x="6601629" y="1646270"/>
            <a:ext cx="29133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ctrTitle" idx="13"/>
          </p:nvPr>
        </p:nvSpPr>
        <p:spPr>
          <a:xfrm>
            <a:off x="3427999" y="2897911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14"/>
          </p:nvPr>
        </p:nvSpPr>
        <p:spPr>
          <a:xfrm>
            <a:off x="3427997" y="3311534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title" idx="15" hasCustomPrompt="1"/>
          </p:nvPr>
        </p:nvSpPr>
        <p:spPr>
          <a:xfrm>
            <a:off x="2023007" y="3158138"/>
            <a:ext cx="1573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5" name="Google Shape;25;p3"/>
          <p:cNvSpPr txBox="1">
            <a:spLocks noGrp="1"/>
          </p:cNvSpPr>
          <p:nvPr>
            <p:ph type="ctrTitle" idx="16"/>
          </p:nvPr>
        </p:nvSpPr>
        <p:spPr>
          <a:xfrm>
            <a:off x="3427999" y="3734723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ubTitle" idx="17"/>
          </p:nvPr>
        </p:nvSpPr>
        <p:spPr>
          <a:xfrm>
            <a:off x="3427997" y="4147872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title" idx="18" hasCustomPrompt="1"/>
          </p:nvPr>
        </p:nvSpPr>
        <p:spPr>
          <a:xfrm>
            <a:off x="2023007" y="3992813"/>
            <a:ext cx="1573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1">
  <p:cSld name="CUSTOM_13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 txBox="1">
            <a:spLocks noGrp="1"/>
          </p:cNvSpPr>
          <p:nvPr>
            <p:ph type="title"/>
          </p:nvPr>
        </p:nvSpPr>
        <p:spPr>
          <a:xfrm>
            <a:off x="672375" y="1432475"/>
            <a:ext cx="3498000" cy="89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9pPr>
          </a:lstStyle>
          <a:p>
            <a:endParaRPr dirty="0"/>
          </a:p>
        </p:txBody>
      </p:sp>
      <p:sp>
        <p:nvSpPr>
          <p:cNvPr id="30" name="Google Shape;30;p4"/>
          <p:cNvSpPr txBox="1">
            <a:spLocks noGrp="1"/>
          </p:cNvSpPr>
          <p:nvPr>
            <p:ph type="subTitle" idx="1"/>
          </p:nvPr>
        </p:nvSpPr>
        <p:spPr>
          <a:xfrm flipH="1">
            <a:off x="1667175" y="2154225"/>
            <a:ext cx="2503200" cy="11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434343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s 1">
  <p:cSld name="CUSTOM_27_1_1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>
            <a:spLocks noGrp="1"/>
          </p:cNvSpPr>
          <p:nvPr>
            <p:ph type="ctrTitle"/>
          </p:nvPr>
        </p:nvSpPr>
        <p:spPr>
          <a:xfrm>
            <a:off x="631875" y="842025"/>
            <a:ext cx="287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subTitle" idx="1"/>
          </p:nvPr>
        </p:nvSpPr>
        <p:spPr>
          <a:xfrm>
            <a:off x="631884" y="1410841"/>
            <a:ext cx="2480700" cy="53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ctrTitle" idx="2"/>
          </p:nvPr>
        </p:nvSpPr>
        <p:spPr>
          <a:xfrm>
            <a:off x="4213664" y="842025"/>
            <a:ext cx="26979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ubTitle" idx="3"/>
          </p:nvPr>
        </p:nvSpPr>
        <p:spPr>
          <a:xfrm>
            <a:off x="4213664" y="1410841"/>
            <a:ext cx="2586000" cy="7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ctrTitle" idx="4"/>
          </p:nvPr>
        </p:nvSpPr>
        <p:spPr>
          <a:xfrm>
            <a:off x="631883" y="3331927"/>
            <a:ext cx="287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ubTitle" idx="5"/>
          </p:nvPr>
        </p:nvSpPr>
        <p:spPr>
          <a:xfrm>
            <a:off x="631884" y="3914208"/>
            <a:ext cx="24807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ctrTitle" idx="6"/>
          </p:nvPr>
        </p:nvSpPr>
        <p:spPr>
          <a:xfrm rot="5400000">
            <a:off x="6685437" y="1646270"/>
            <a:ext cx="29133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ctrTitle" idx="7"/>
          </p:nvPr>
        </p:nvSpPr>
        <p:spPr>
          <a:xfrm>
            <a:off x="4213664" y="3331934"/>
            <a:ext cx="25860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subTitle" idx="8"/>
          </p:nvPr>
        </p:nvSpPr>
        <p:spPr>
          <a:xfrm>
            <a:off x="4213664" y="3914208"/>
            <a:ext cx="2586000" cy="7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2">
  <p:cSld name="CUSTOM_14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>
            <a:spLocks noGrp="1"/>
          </p:cNvSpPr>
          <p:nvPr>
            <p:ph type="ctrTitle"/>
          </p:nvPr>
        </p:nvSpPr>
        <p:spPr>
          <a:xfrm>
            <a:off x="5432000" y="710675"/>
            <a:ext cx="28881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subTitle" idx="1"/>
          </p:nvPr>
        </p:nvSpPr>
        <p:spPr>
          <a:xfrm>
            <a:off x="5363550" y="2724625"/>
            <a:ext cx="29565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CUSTOM_31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4"/>
          <p:cNvSpPr txBox="1">
            <a:spLocks noGrp="1"/>
          </p:cNvSpPr>
          <p:nvPr>
            <p:ph type="ctrTitle"/>
          </p:nvPr>
        </p:nvSpPr>
        <p:spPr>
          <a:xfrm rot="5400000">
            <a:off x="6603595" y="1930225"/>
            <a:ext cx="3481200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 1">
  <p:cSld name="CUSTOM_21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5"/>
          <p:cNvSpPr txBox="1">
            <a:spLocks noGrp="1"/>
          </p:cNvSpPr>
          <p:nvPr>
            <p:ph type="subTitle" idx="1"/>
          </p:nvPr>
        </p:nvSpPr>
        <p:spPr>
          <a:xfrm>
            <a:off x="4633950" y="1847896"/>
            <a:ext cx="18180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4" name="Google Shape;84;p15"/>
          <p:cNvSpPr txBox="1">
            <a:spLocks noGrp="1"/>
          </p:cNvSpPr>
          <p:nvPr>
            <p:ph type="subTitle" idx="2"/>
          </p:nvPr>
        </p:nvSpPr>
        <p:spPr>
          <a:xfrm>
            <a:off x="4633950" y="3827870"/>
            <a:ext cx="18180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5" name="Google Shape;85;p15"/>
          <p:cNvSpPr txBox="1">
            <a:spLocks noGrp="1"/>
          </p:cNvSpPr>
          <p:nvPr>
            <p:ph type="ctrTitle"/>
          </p:nvPr>
        </p:nvSpPr>
        <p:spPr>
          <a:xfrm>
            <a:off x="4633950" y="1539296"/>
            <a:ext cx="26193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86" name="Google Shape;86;p15"/>
          <p:cNvSpPr txBox="1">
            <a:spLocks noGrp="1"/>
          </p:cNvSpPr>
          <p:nvPr>
            <p:ph type="ctrTitle" idx="3"/>
          </p:nvPr>
        </p:nvSpPr>
        <p:spPr>
          <a:xfrm>
            <a:off x="4633950" y="3519270"/>
            <a:ext cx="26193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87" name="Google Shape;87;p15"/>
          <p:cNvSpPr txBox="1">
            <a:spLocks noGrp="1"/>
          </p:cNvSpPr>
          <p:nvPr>
            <p:ph type="ctrTitle" idx="4"/>
          </p:nvPr>
        </p:nvSpPr>
        <p:spPr>
          <a:xfrm rot="5400000">
            <a:off x="6917175" y="1414524"/>
            <a:ext cx="24498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10">
          <p15:clr>
            <a:srgbClr val="FA7B17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4">
  <p:cSld name="CUSTOM_33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>
            <a:spLocks noGrp="1"/>
          </p:cNvSpPr>
          <p:nvPr>
            <p:ph type="subTitle" idx="1"/>
          </p:nvPr>
        </p:nvSpPr>
        <p:spPr>
          <a:xfrm flipH="1">
            <a:off x="840600" y="2432150"/>
            <a:ext cx="1650300" cy="75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17"/>
          <p:cNvSpPr txBox="1">
            <a:spLocks noGrp="1"/>
          </p:cNvSpPr>
          <p:nvPr>
            <p:ph type="subTitle" idx="2"/>
          </p:nvPr>
        </p:nvSpPr>
        <p:spPr>
          <a:xfrm>
            <a:off x="4702174" y="1049093"/>
            <a:ext cx="19602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-533400" y="2047350"/>
            <a:ext cx="30243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95" name="Google Shape;95;p17"/>
          <p:cNvSpPr txBox="1">
            <a:spLocks noGrp="1"/>
          </p:cNvSpPr>
          <p:nvPr>
            <p:ph type="ctrTitle" idx="3"/>
          </p:nvPr>
        </p:nvSpPr>
        <p:spPr>
          <a:xfrm>
            <a:off x="4702174" y="664293"/>
            <a:ext cx="26193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96" name="Google Shape;96;p17"/>
          <p:cNvSpPr txBox="1">
            <a:spLocks noGrp="1"/>
          </p:cNvSpPr>
          <p:nvPr>
            <p:ph type="subTitle" idx="4"/>
          </p:nvPr>
        </p:nvSpPr>
        <p:spPr>
          <a:xfrm>
            <a:off x="4702174" y="3788925"/>
            <a:ext cx="22149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97" name="Google Shape;97;p17"/>
          <p:cNvSpPr txBox="1">
            <a:spLocks noGrp="1"/>
          </p:cNvSpPr>
          <p:nvPr>
            <p:ph type="ctrTitle" idx="5"/>
          </p:nvPr>
        </p:nvSpPr>
        <p:spPr>
          <a:xfrm>
            <a:off x="4702174" y="3389725"/>
            <a:ext cx="24756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98" name="Google Shape;98;p17"/>
          <p:cNvSpPr txBox="1">
            <a:spLocks noGrp="1"/>
          </p:cNvSpPr>
          <p:nvPr>
            <p:ph type="ctrTitle" idx="6"/>
          </p:nvPr>
        </p:nvSpPr>
        <p:spPr>
          <a:xfrm rot="5400000">
            <a:off x="6860962" y="1407498"/>
            <a:ext cx="24498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10">
          <p15:clr>
            <a:srgbClr val="FA7B17"/>
          </p15:clr>
        </p15:guide>
        <p15:guide id="2" pos="454">
          <p15:clr>
            <a:srgbClr val="FA7B17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 2">
  <p:cSld name="CUSTOM_34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8"/>
          <p:cNvSpPr txBox="1">
            <a:spLocks noGrp="1"/>
          </p:cNvSpPr>
          <p:nvPr>
            <p:ph type="ctrTitle"/>
          </p:nvPr>
        </p:nvSpPr>
        <p:spPr>
          <a:xfrm rot="5400000">
            <a:off x="6860962" y="1407498"/>
            <a:ext cx="24498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01" name="Google Shape;101;p18"/>
          <p:cNvSpPr txBox="1">
            <a:spLocks noGrp="1"/>
          </p:cNvSpPr>
          <p:nvPr>
            <p:ph type="subTitle" idx="1"/>
          </p:nvPr>
        </p:nvSpPr>
        <p:spPr>
          <a:xfrm>
            <a:off x="1579064" y="2147200"/>
            <a:ext cx="16266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02" name="Google Shape;102;p18"/>
          <p:cNvSpPr txBox="1">
            <a:spLocks noGrp="1"/>
          </p:cNvSpPr>
          <p:nvPr>
            <p:ph type="ctrTitle" idx="2"/>
          </p:nvPr>
        </p:nvSpPr>
        <p:spPr>
          <a:xfrm>
            <a:off x="1579064" y="1762400"/>
            <a:ext cx="26193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03" name="Google Shape;103;p18"/>
          <p:cNvSpPr txBox="1">
            <a:spLocks noGrp="1"/>
          </p:cNvSpPr>
          <p:nvPr>
            <p:ph type="subTitle" idx="3"/>
          </p:nvPr>
        </p:nvSpPr>
        <p:spPr>
          <a:xfrm>
            <a:off x="4068269" y="2147200"/>
            <a:ext cx="16266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04" name="Google Shape;104;p18"/>
          <p:cNvSpPr txBox="1">
            <a:spLocks noGrp="1"/>
          </p:cNvSpPr>
          <p:nvPr>
            <p:ph type="ctrTitle" idx="4"/>
          </p:nvPr>
        </p:nvSpPr>
        <p:spPr>
          <a:xfrm>
            <a:off x="3075567" y="1762400"/>
            <a:ext cx="26193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1176EF-A1EB-8181-6E35-D018947F0F73}"/>
              </a:ext>
            </a:extLst>
          </p:cNvPr>
          <p:cNvSpPr txBox="1"/>
          <p:nvPr userDrawn="1"/>
        </p:nvSpPr>
        <p:spPr>
          <a:xfrm>
            <a:off x="8693150" y="4835723"/>
            <a:ext cx="4508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6BB2268-1EE5-470E-B44E-703222FAED00}" type="slidenum">
              <a:rPr lang="pt-PT" smtClean="0"/>
              <a:t>‹#›</a:t>
            </a:fld>
            <a:endParaRPr lang="pt-PT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3" r:id="rId5"/>
    <p:sldLayoutId id="2147483660" r:id="rId6"/>
    <p:sldLayoutId id="2147483661" r:id="rId7"/>
    <p:sldLayoutId id="2147483663" r:id="rId8"/>
    <p:sldLayoutId id="2147483664" r:id="rId9"/>
    <p:sldLayoutId id="2147483666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387D9D9-38C0-674F-C5A1-7F1CF4239DF5}"/>
              </a:ext>
            </a:extLst>
          </p:cNvPr>
          <p:cNvSpPr/>
          <p:nvPr/>
        </p:nvSpPr>
        <p:spPr>
          <a:xfrm>
            <a:off x="2214590" y="0"/>
            <a:ext cx="6929410" cy="51435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124" name="Google Shape;124;p24"/>
          <p:cNvSpPr/>
          <p:nvPr/>
        </p:nvSpPr>
        <p:spPr>
          <a:xfrm rot="5400000">
            <a:off x="990725" y="13850"/>
            <a:ext cx="3358800" cy="5026500"/>
          </a:xfrm>
          <a:prstGeom prst="rect">
            <a:avLst/>
          </a:prstGeom>
          <a:solidFill>
            <a:srgbClr val="908269">
              <a:alpha val="861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24"/>
          <p:cNvSpPr txBox="1">
            <a:spLocks noGrp="1"/>
          </p:cNvSpPr>
          <p:nvPr>
            <p:ph type="ctrTitle"/>
          </p:nvPr>
        </p:nvSpPr>
        <p:spPr>
          <a:xfrm>
            <a:off x="156875" y="847700"/>
            <a:ext cx="5036950" cy="335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>
                <a:solidFill>
                  <a:schemeClr val="lt1"/>
                </a:solidFill>
              </a:rPr>
              <a:t>Site </a:t>
            </a:r>
            <a:r>
              <a:rPr lang="pt-PT" dirty="0" err="1">
                <a:solidFill>
                  <a:schemeClr val="lt1"/>
                </a:solidFill>
              </a:rPr>
              <a:t>WebMeteo</a:t>
            </a:r>
            <a:r>
              <a:rPr lang="pt-PT" dirty="0">
                <a:solidFill>
                  <a:schemeClr val="lt1"/>
                </a:solidFill>
              </a:rPr>
              <a:t> com Inteligência Artificial</a:t>
            </a:r>
            <a:endParaRPr lang="pt-PT" dirty="0">
              <a:solidFill>
                <a:schemeClr val="lt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127" name="Google Shape;127;p24"/>
          <p:cNvSpPr/>
          <p:nvPr/>
        </p:nvSpPr>
        <p:spPr>
          <a:xfrm rot="-5400000" flipH="1">
            <a:off x="7354200" y="2416550"/>
            <a:ext cx="3358800" cy="221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5BD245-8B8B-E01C-C5C9-E02AFFBD8E6B}"/>
              </a:ext>
            </a:extLst>
          </p:cNvPr>
          <p:cNvSpPr txBox="1"/>
          <p:nvPr/>
        </p:nvSpPr>
        <p:spPr>
          <a:xfrm>
            <a:off x="5402450" y="2656662"/>
            <a:ext cx="3291075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chemeClr val="bg1"/>
                </a:solidFill>
              </a:rPr>
              <a:t>Projeto Informático realizado por:</a:t>
            </a:r>
          </a:p>
          <a:p>
            <a:r>
              <a:rPr lang="pt-PT" dirty="0">
                <a:solidFill>
                  <a:schemeClr val="bg1"/>
                </a:solidFill>
              </a:rPr>
              <a:t>→ Edgar Mendes nº2201698</a:t>
            </a:r>
          </a:p>
          <a:p>
            <a:r>
              <a:rPr lang="pt-PT" dirty="0">
                <a:solidFill>
                  <a:schemeClr val="bg1"/>
                </a:solidFill>
              </a:rPr>
              <a:t>→ João Oliveira nº2201705 </a:t>
            </a:r>
          </a:p>
          <a:p>
            <a:endParaRPr lang="pt-PT" dirty="0">
              <a:solidFill>
                <a:schemeClr val="bg1"/>
              </a:solidFill>
            </a:endParaRPr>
          </a:p>
          <a:p>
            <a:r>
              <a:rPr lang="pt-PT" dirty="0">
                <a:solidFill>
                  <a:schemeClr val="bg1"/>
                </a:solidFill>
              </a:rPr>
              <a:t>Sob orientação de:</a:t>
            </a:r>
          </a:p>
          <a:p>
            <a:r>
              <a:rPr lang="pt-PT" dirty="0">
                <a:solidFill>
                  <a:schemeClr val="bg1"/>
                </a:solidFill>
              </a:rPr>
              <a:t>→ Professor Doutor João Pereira</a:t>
            </a:r>
          </a:p>
          <a:p>
            <a:r>
              <a:rPr lang="pt-PT" dirty="0">
                <a:solidFill>
                  <a:schemeClr val="bg1"/>
                </a:solidFill>
              </a:rPr>
              <a:t>→ Professor Doutor Rui Monteiro</a:t>
            </a:r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96087A2E-F6A1-2295-A545-4CC698B0879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8335" y="-135622"/>
            <a:ext cx="3667348" cy="102202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4D1E4D8-6414-E622-3ED3-71AC26FBC0DC}"/>
              </a:ext>
            </a:extLst>
          </p:cNvPr>
          <p:cNvSpPr txBox="1"/>
          <p:nvPr/>
        </p:nvSpPr>
        <p:spPr>
          <a:xfrm>
            <a:off x="8693150" y="4831445"/>
            <a:ext cx="4508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6BB2268-1EE5-470E-B44E-703222FAED00}" type="slidenum">
              <a:rPr lang="pt-PT" smtClean="0">
                <a:solidFill>
                  <a:schemeClr val="bg1"/>
                </a:solidFill>
              </a:rPr>
              <a:t>1</a:t>
            </a:fld>
            <a:endParaRPr lang="pt-PT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58"/>
    </mc:Choice>
    <mc:Fallback xmlns="">
      <p:transition spd="slow" advTm="3458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9E5BA0F5-7B65-9FE6-F0D7-A6E6DD1E0407}"/>
              </a:ext>
            </a:extLst>
          </p:cNvPr>
          <p:cNvSpPr/>
          <p:nvPr/>
        </p:nvSpPr>
        <p:spPr>
          <a:xfrm>
            <a:off x="0" y="3670374"/>
            <a:ext cx="4600573" cy="1324246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6A3C969-DFF4-8B4D-D5AB-0BE64E1F128D}"/>
              </a:ext>
            </a:extLst>
          </p:cNvPr>
          <p:cNvSpPr/>
          <p:nvPr/>
        </p:nvSpPr>
        <p:spPr>
          <a:xfrm>
            <a:off x="2705100" y="2262334"/>
            <a:ext cx="4600573" cy="1324246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9EB0577-840D-77D0-7F7E-3E761A311528}"/>
              </a:ext>
            </a:extLst>
          </p:cNvPr>
          <p:cNvSpPr/>
          <p:nvPr/>
        </p:nvSpPr>
        <p:spPr>
          <a:xfrm>
            <a:off x="0" y="883127"/>
            <a:ext cx="4600573" cy="1324246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422" name="Google Shape;422;p43"/>
          <p:cNvSpPr/>
          <p:nvPr/>
        </p:nvSpPr>
        <p:spPr>
          <a:xfrm>
            <a:off x="3962325" y="3748273"/>
            <a:ext cx="2077776" cy="512100"/>
          </a:xfrm>
          <a:prstGeom prst="rect">
            <a:avLst/>
          </a:prstGeom>
          <a:solidFill>
            <a:srgbClr val="908269">
              <a:alpha val="617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p43"/>
          <p:cNvSpPr/>
          <p:nvPr/>
        </p:nvSpPr>
        <p:spPr>
          <a:xfrm flipH="1">
            <a:off x="1204823" y="2315700"/>
            <a:ext cx="2077776" cy="512100"/>
          </a:xfrm>
          <a:prstGeom prst="rect">
            <a:avLst/>
          </a:prstGeom>
          <a:solidFill>
            <a:srgbClr val="908269">
              <a:alpha val="617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24" name="Google Shape;424;p43"/>
          <p:cNvSpPr txBox="1">
            <a:spLocks noGrp="1"/>
          </p:cNvSpPr>
          <p:nvPr>
            <p:ph type="ctrTitle"/>
          </p:nvPr>
        </p:nvSpPr>
        <p:spPr>
          <a:xfrm>
            <a:off x="1204823" y="2379300"/>
            <a:ext cx="1496978" cy="38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</a:rPr>
              <a:t>Loss function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428" name="Google Shape;428;p43"/>
          <p:cNvSpPr txBox="1">
            <a:spLocks noGrp="1"/>
          </p:cNvSpPr>
          <p:nvPr>
            <p:ph type="ctrTitle" idx="5"/>
          </p:nvPr>
        </p:nvSpPr>
        <p:spPr>
          <a:xfrm>
            <a:off x="4882423" y="3817755"/>
            <a:ext cx="1147297" cy="38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</a:rPr>
              <a:t>Callbacks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5" name="Google Shape;541;p47">
            <a:extLst>
              <a:ext uri="{FF2B5EF4-FFF2-40B4-BE49-F238E27FC236}">
                <a16:creationId xmlns:a16="http://schemas.microsoft.com/office/drawing/2014/main" id="{8547CB03-21E6-87F2-35EE-8175D338DFE9}"/>
              </a:ext>
            </a:extLst>
          </p:cNvPr>
          <p:cNvSpPr/>
          <p:nvPr/>
        </p:nvSpPr>
        <p:spPr>
          <a:xfrm rot="5400000">
            <a:off x="4308926" y="-4175363"/>
            <a:ext cx="526151" cy="9144002"/>
          </a:xfrm>
          <a:prstGeom prst="rect">
            <a:avLst/>
          </a:prstGeom>
          <a:solidFill>
            <a:srgbClr val="9082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436;p44">
            <a:extLst>
              <a:ext uri="{FF2B5EF4-FFF2-40B4-BE49-F238E27FC236}">
                <a16:creationId xmlns:a16="http://schemas.microsoft.com/office/drawing/2014/main" id="{5B93AA8C-D492-69EF-F04C-74C134212622}"/>
              </a:ext>
            </a:extLst>
          </p:cNvPr>
          <p:cNvSpPr txBox="1">
            <a:spLocks/>
          </p:cNvSpPr>
          <p:nvPr/>
        </p:nvSpPr>
        <p:spPr>
          <a:xfrm>
            <a:off x="1" y="131982"/>
            <a:ext cx="9143999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algn="ctr"/>
            <a:r>
              <a:rPr lang="pt-BR" sz="2400">
                <a:solidFill>
                  <a:schemeClr val="bg1"/>
                </a:solidFill>
              </a:rPr>
              <a:t>04. Construção e treino da rede neuronal 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420" name="Google Shape;420;p43"/>
          <p:cNvSpPr/>
          <p:nvPr/>
        </p:nvSpPr>
        <p:spPr>
          <a:xfrm>
            <a:off x="3962325" y="982962"/>
            <a:ext cx="2077778" cy="512100"/>
          </a:xfrm>
          <a:prstGeom prst="rect">
            <a:avLst/>
          </a:prstGeom>
          <a:solidFill>
            <a:srgbClr val="908269">
              <a:alpha val="617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26" name="Google Shape;426;p43"/>
          <p:cNvSpPr txBox="1">
            <a:spLocks noGrp="1"/>
          </p:cNvSpPr>
          <p:nvPr>
            <p:ph type="ctrTitle" idx="3"/>
          </p:nvPr>
        </p:nvSpPr>
        <p:spPr>
          <a:xfrm>
            <a:off x="4882423" y="1046562"/>
            <a:ext cx="1157678" cy="38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</a:rPr>
              <a:t>Optimizer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0D49BDE-B328-9894-D5AF-00C635B18721}"/>
              </a:ext>
            </a:extLst>
          </p:cNvPr>
          <p:cNvSpPr txBox="1"/>
          <p:nvPr/>
        </p:nvSpPr>
        <p:spPr>
          <a:xfrm>
            <a:off x="3741028" y="2270973"/>
            <a:ext cx="3564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PT" sz="1800" b="1" dirty="0" err="1">
                <a:solidFill>
                  <a:schemeClr val="bg1"/>
                </a:solidFill>
                <a:latin typeface="Catamaran Light" panose="020B0604020202020204" charset="0"/>
                <a:cs typeface="Catamaran Light" panose="020B0604020202020204" charset="0"/>
              </a:rPr>
              <a:t>Sparse</a:t>
            </a:r>
            <a:r>
              <a:rPr lang="pt-PT" sz="1800" b="1" dirty="0">
                <a:solidFill>
                  <a:schemeClr val="bg1"/>
                </a:solidFill>
                <a:latin typeface="Catamaran Light" panose="020B0604020202020204" charset="0"/>
                <a:cs typeface="Catamaran Light" panose="020B0604020202020204" charset="0"/>
              </a:rPr>
              <a:t> </a:t>
            </a:r>
            <a:r>
              <a:rPr lang="pt-PT" sz="1800" b="1" dirty="0" err="1">
                <a:solidFill>
                  <a:schemeClr val="bg1"/>
                </a:solidFill>
                <a:latin typeface="Catamaran Light" panose="020B0604020202020204" charset="0"/>
                <a:cs typeface="Catamaran Light" panose="020B0604020202020204" charset="0"/>
              </a:rPr>
              <a:t>Categorical</a:t>
            </a:r>
            <a:r>
              <a:rPr lang="pt-PT" sz="1800" b="1" dirty="0">
                <a:solidFill>
                  <a:schemeClr val="bg1"/>
                </a:solidFill>
                <a:latin typeface="Catamaran Light" panose="020B0604020202020204" charset="0"/>
                <a:cs typeface="Catamaran Light" panose="020B0604020202020204" charset="0"/>
              </a:rPr>
              <a:t> Cross </a:t>
            </a:r>
            <a:r>
              <a:rPr lang="pt-PT" sz="1800" b="1" dirty="0" err="1">
                <a:solidFill>
                  <a:schemeClr val="bg1"/>
                </a:solidFill>
                <a:latin typeface="Catamaran Light" panose="020B0604020202020204" charset="0"/>
                <a:cs typeface="Catamaran Light" panose="020B0604020202020204" charset="0"/>
              </a:rPr>
              <a:t>Entropy</a:t>
            </a:r>
            <a:endParaRPr lang="pt-PT" sz="1800" b="1" dirty="0">
              <a:solidFill>
                <a:schemeClr val="bg1"/>
              </a:solidFill>
              <a:latin typeface="Catamaran Light" panose="020B0604020202020204" charset="0"/>
              <a:cs typeface="Catamaran Light" panose="020B060402020202020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D78F0E2-3606-22EE-A79D-903BAB8B33D5}"/>
              </a:ext>
            </a:extLst>
          </p:cNvPr>
          <p:cNvSpPr txBox="1"/>
          <p:nvPr/>
        </p:nvSpPr>
        <p:spPr>
          <a:xfrm>
            <a:off x="0" y="878871"/>
            <a:ext cx="3564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800" b="1" dirty="0">
                <a:solidFill>
                  <a:schemeClr val="bg1"/>
                </a:solidFill>
                <a:latin typeface="Catamaran Light" panose="020B0604020202020204" charset="0"/>
                <a:cs typeface="Catamaran Light" panose="020B0604020202020204" charset="0"/>
              </a:rPr>
              <a:t>Adam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A6DB934-8EA4-5770-A4A2-F16BF9DD8346}"/>
              </a:ext>
            </a:extLst>
          </p:cNvPr>
          <p:cNvSpPr txBox="1"/>
          <p:nvPr/>
        </p:nvSpPr>
        <p:spPr>
          <a:xfrm>
            <a:off x="-10381" y="4163623"/>
            <a:ext cx="196399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600" i="1" dirty="0">
                <a:solidFill>
                  <a:schemeClr val="bg1"/>
                </a:solidFill>
                <a:latin typeface="Catamaran Light" panose="020B0604020202020204" charset="0"/>
                <a:cs typeface="Catamaran Light" panose="020B0604020202020204" charset="0"/>
              </a:rPr>
              <a:t>→ </a:t>
            </a:r>
            <a:r>
              <a:rPr lang="pt-PT" sz="1600" i="1" dirty="0" err="1">
                <a:solidFill>
                  <a:schemeClr val="bg1"/>
                </a:solidFill>
                <a:latin typeface="Catamaran Light" panose="020B0604020202020204" charset="0"/>
                <a:cs typeface="Catamaran Light" panose="020B0604020202020204" charset="0"/>
              </a:rPr>
              <a:t>Early</a:t>
            </a:r>
            <a:r>
              <a:rPr lang="pt-PT" sz="1600" i="1" dirty="0">
                <a:solidFill>
                  <a:schemeClr val="bg1"/>
                </a:solidFill>
                <a:latin typeface="Catamaran Light" panose="020B0604020202020204" charset="0"/>
                <a:cs typeface="Catamaran Light" panose="020B0604020202020204" charset="0"/>
              </a:rPr>
              <a:t> </a:t>
            </a:r>
            <a:r>
              <a:rPr lang="pt-PT" sz="1600" i="1" dirty="0" err="1">
                <a:solidFill>
                  <a:schemeClr val="bg1"/>
                </a:solidFill>
                <a:latin typeface="Catamaran Light" panose="020B0604020202020204" charset="0"/>
                <a:cs typeface="Catamaran Light" panose="020B0604020202020204" charset="0"/>
              </a:rPr>
              <a:t>Stopping</a:t>
            </a:r>
            <a:endParaRPr lang="pt-PT" sz="1600" i="1" dirty="0">
              <a:solidFill>
                <a:schemeClr val="bg1"/>
              </a:solidFill>
              <a:latin typeface="Catamaran Light" panose="020B0604020202020204" charset="0"/>
              <a:cs typeface="Catamaran Light" panose="020B0604020202020204" charset="0"/>
            </a:endParaRPr>
          </a:p>
          <a:p>
            <a:r>
              <a:rPr lang="pt-PT" sz="1600" i="1" dirty="0">
                <a:solidFill>
                  <a:schemeClr val="bg1"/>
                </a:solidFill>
                <a:latin typeface="Catamaran Light" panose="020B0604020202020204" charset="0"/>
                <a:cs typeface="Catamaran Light" panose="020B0604020202020204" charset="0"/>
              </a:rPr>
              <a:t>→ </a:t>
            </a:r>
            <a:r>
              <a:rPr lang="pt-PT" sz="1600" i="1" dirty="0" err="1">
                <a:solidFill>
                  <a:schemeClr val="bg1"/>
                </a:solidFill>
                <a:latin typeface="Catamaran Light" panose="020B0604020202020204" charset="0"/>
                <a:cs typeface="Catamaran Light" panose="020B0604020202020204" charset="0"/>
              </a:rPr>
              <a:t>Model</a:t>
            </a:r>
            <a:r>
              <a:rPr lang="pt-PT" sz="1600" i="1" dirty="0">
                <a:solidFill>
                  <a:schemeClr val="bg1"/>
                </a:solidFill>
                <a:latin typeface="Catamaran Light" panose="020B0604020202020204" charset="0"/>
                <a:cs typeface="Catamaran Light" panose="020B0604020202020204" charset="0"/>
              </a:rPr>
              <a:t> Checkpoint</a:t>
            </a:r>
          </a:p>
          <a:p>
            <a:r>
              <a:rPr lang="pt-PT" sz="1600" i="1" dirty="0">
                <a:solidFill>
                  <a:schemeClr val="bg1"/>
                </a:solidFill>
                <a:latin typeface="Catamaran Light" panose="020B0604020202020204" charset="0"/>
                <a:cs typeface="Catamaran Light" panose="020B0604020202020204" charset="0"/>
              </a:rPr>
              <a:t>→ </a:t>
            </a:r>
            <a:r>
              <a:rPr lang="pt-PT" sz="1600" i="1" dirty="0" err="1">
                <a:solidFill>
                  <a:schemeClr val="bg1"/>
                </a:solidFill>
                <a:latin typeface="Catamaran Light" panose="020B0604020202020204" charset="0"/>
                <a:cs typeface="Catamaran Light" panose="020B0604020202020204" charset="0"/>
              </a:rPr>
              <a:t>TerminateOnNaN</a:t>
            </a:r>
            <a:endParaRPr lang="pt-PT" sz="1600" i="1" dirty="0">
              <a:solidFill>
                <a:schemeClr val="bg1"/>
              </a:solidFill>
              <a:latin typeface="Catamaran Light" panose="020B0604020202020204" charset="0"/>
              <a:cs typeface="Catamaran Light" panose="020B060402020202020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0ECB5D-6218-AA4F-E85C-A1A74540EE69}"/>
              </a:ext>
            </a:extLst>
          </p:cNvPr>
          <p:cNvSpPr txBox="1"/>
          <p:nvPr/>
        </p:nvSpPr>
        <p:spPr>
          <a:xfrm>
            <a:off x="3979121" y="2845708"/>
            <a:ext cx="332655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PT" dirty="0">
                <a:solidFill>
                  <a:schemeClr val="bg1"/>
                </a:solidFill>
                <a:latin typeface="Catamaran Light" panose="020B0604020202020204" charset="0"/>
                <a:cs typeface="Catamaran Light" panose="020B0604020202020204" charset="0"/>
              </a:rPr>
              <a:t>→ Indicada para classificação </a:t>
            </a:r>
            <a:r>
              <a:rPr lang="pt-PT" dirty="0" err="1">
                <a:solidFill>
                  <a:schemeClr val="bg1"/>
                </a:solidFill>
                <a:latin typeface="Catamaran Light" panose="020B0604020202020204" charset="0"/>
                <a:cs typeface="Catamaran Light" panose="020B0604020202020204" charset="0"/>
              </a:rPr>
              <a:t>multi-classe</a:t>
            </a:r>
            <a:endParaRPr lang="pt-PT" dirty="0">
              <a:solidFill>
                <a:schemeClr val="bg1"/>
              </a:solidFill>
              <a:latin typeface="Catamaran Light" panose="020B0604020202020204" charset="0"/>
              <a:cs typeface="Catamaran Light" panose="020B0604020202020204" charset="0"/>
            </a:endParaRPr>
          </a:p>
          <a:p>
            <a:pPr algn="r"/>
            <a:r>
              <a:rPr lang="pt-PT" dirty="0">
                <a:solidFill>
                  <a:schemeClr val="bg1"/>
                </a:solidFill>
                <a:latin typeface="Catamaran Light" panose="020B0604020202020204" charset="0"/>
                <a:cs typeface="Catamaran Light" panose="020B0604020202020204" charset="0"/>
              </a:rPr>
              <a:t>→ Lida bem com </a:t>
            </a:r>
            <a:r>
              <a:rPr lang="pt-PT" dirty="0" err="1">
                <a:solidFill>
                  <a:schemeClr val="bg1"/>
                </a:solidFill>
                <a:latin typeface="Catamaran Light" panose="020B0604020202020204" charset="0"/>
                <a:cs typeface="Catamaran Light" panose="020B0604020202020204" charset="0"/>
              </a:rPr>
              <a:t>datasets</a:t>
            </a:r>
            <a:r>
              <a:rPr lang="pt-PT" dirty="0">
                <a:solidFill>
                  <a:schemeClr val="bg1"/>
                </a:solidFill>
                <a:latin typeface="Catamaran Light" panose="020B0604020202020204" charset="0"/>
                <a:cs typeface="Catamaran Light" panose="020B0604020202020204" charset="0"/>
              </a:rPr>
              <a:t> desequilibrados</a:t>
            </a:r>
          </a:p>
          <a:p>
            <a:pPr algn="r"/>
            <a:r>
              <a:rPr lang="pt-PT" dirty="0">
                <a:solidFill>
                  <a:schemeClr val="bg1"/>
                </a:solidFill>
                <a:latin typeface="Catamaran Light" panose="020B0604020202020204" charset="0"/>
                <a:cs typeface="Catamaran Light" panose="020B0604020202020204" charset="0"/>
              </a:rPr>
              <a:t>→ Computacionalmente eficaz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5D73B46-CEC5-0B1E-8AA4-3009E0D77060}"/>
              </a:ext>
            </a:extLst>
          </p:cNvPr>
          <p:cNvSpPr txBox="1"/>
          <p:nvPr/>
        </p:nvSpPr>
        <p:spPr>
          <a:xfrm>
            <a:off x="18895" y="1461303"/>
            <a:ext cx="366158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>
                <a:solidFill>
                  <a:schemeClr val="bg1"/>
                </a:solidFill>
                <a:latin typeface="Catamaran Light" panose="020B0604020202020204" charset="0"/>
                <a:cs typeface="Catamaran Light" panose="020B0604020202020204" charset="0"/>
              </a:rPr>
              <a:t>→ </a:t>
            </a:r>
            <a:r>
              <a:rPr lang="pt-PT" i="1" dirty="0" err="1">
                <a:solidFill>
                  <a:schemeClr val="bg1"/>
                </a:solidFill>
                <a:latin typeface="Catamaran Light" panose="020B0604020202020204" charset="0"/>
                <a:cs typeface="Catamaran Light" panose="020B0604020202020204" charset="0"/>
              </a:rPr>
              <a:t>Learning</a:t>
            </a:r>
            <a:r>
              <a:rPr lang="pt-PT" i="1" dirty="0">
                <a:solidFill>
                  <a:schemeClr val="bg1"/>
                </a:solidFill>
                <a:latin typeface="Catamaran Light" panose="020B0604020202020204" charset="0"/>
                <a:cs typeface="Catamaran Light" panose="020B0604020202020204" charset="0"/>
              </a:rPr>
              <a:t> rate </a:t>
            </a:r>
            <a:r>
              <a:rPr lang="pt-PT" dirty="0">
                <a:solidFill>
                  <a:schemeClr val="bg1"/>
                </a:solidFill>
                <a:latin typeface="Catamaran Light" panose="020B0604020202020204" charset="0"/>
                <a:cs typeface="Catamaran Light" panose="020B0604020202020204" charset="0"/>
              </a:rPr>
              <a:t>dinâmico </a:t>
            </a:r>
          </a:p>
          <a:p>
            <a:r>
              <a:rPr lang="pt-PT" dirty="0">
                <a:solidFill>
                  <a:schemeClr val="bg1"/>
                </a:solidFill>
                <a:latin typeface="Catamaran Light" panose="020B0604020202020204" charset="0"/>
                <a:cs typeface="Catamaran Light" panose="020B0604020202020204" charset="0"/>
              </a:rPr>
              <a:t>→ Atualizações nos pesos baseados no ímpeto</a:t>
            </a:r>
          </a:p>
          <a:p>
            <a:r>
              <a:rPr lang="pt-PT" dirty="0">
                <a:solidFill>
                  <a:schemeClr val="bg1"/>
                </a:solidFill>
                <a:latin typeface="Catamaran Light" panose="020B0604020202020204" charset="0"/>
                <a:cs typeface="Catamaran Light" panose="020B0604020202020204" charset="0"/>
              </a:rPr>
              <a:t>→ Convergência rápida</a:t>
            </a:r>
          </a:p>
        </p:txBody>
      </p:sp>
    </p:spTree>
    <p:extLst>
      <p:ext uri="{BB962C8B-B14F-4D97-AF65-F5344CB8AC3E}">
        <p14:creationId xmlns:p14="http://schemas.microsoft.com/office/powerpoint/2010/main" val="10378554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44"/>
          <p:cNvSpPr/>
          <p:nvPr/>
        </p:nvSpPr>
        <p:spPr>
          <a:xfrm>
            <a:off x="4029342" y="2679104"/>
            <a:ext cx="885900" cy="520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p44"/>
          <p:cNvSpPr/>
          <p:nvPr/>
        </p:nvSpPr>
        <p:spPr>
          <a:xfrm rot="5400000">
            <a:off x="1937240" y="2046201"/>
            <a:ext cx="1574400" cy="3425207"/>
          </a:xfrm>
          <a:prstGeom prst="flowChartOffpageConnector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" name="Google Shape;434;p44"/>
          <p:cNvSpPr/>
          <p:nvPr/>
        </p:nvSpPr>
        <p:spPr>
          <a:xfrm rot="-5400000" flipH="1">
            <a:off x="5445370" y="398700"/>
            <a:ext cx="1574400" cy="3425208"/>
          </a:xfrm>
          <a:prstGeom prst="flowChartOffpageConnector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" name="Google Shape;435;p44"/>
          <p:cNvSpPr/>
          <p:nvPr/>
        </p:nvSpPr>
        <p:spPr>
          <a:xfrm rot="-5400000" flipH="1">
            <a:off x="5445370" y="2046200"/>
            <a:ext cx="1574400" cy="3425208"/>
          </a:xfrm>
          <a:prstGeom prst="flowChartOffpageConnector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" name="Google Shape;436;p44"/>
          <p:cNvSpPr txBox="1">
            <a:spLocks noGrp="1"/>
          </p:cNvSpPr>
          <p:nvPr>
            <p:ph type="ctrTitle"/>
          </p:nvPr>
        </p:nvSpPr>
        <p:spPr>
          <a:xfrm>
            <a:off x="0" y="326613"/>
            <a:ext cx="9143999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bg1"/>
                </a:solidFill>
              </a:rPr>
              <a:t>04. Construção e treino da rede neuronal 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437" name="Google Shape;437;p44"/>
          <p:cNvSpPr/>
          <p:nvPr/>
        </p:nvSpPr>
        <p:spPr>
          <a:xfrm rot="5400000">
            <a:off x="1937240" y="398701"/>
            <a:ext cx="1574400" cy="3425207"/>
          </a:xfrm>
          <a:prstGeom prst="flowChartOffpageConnector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p44"/>
          <p:cNvSpPr txBox="1">
            <a:spLocks noGrp="1"/>
          </p:cNvSpPr>
          <p:nvPr>
            <p:ph type="ctrTitle" idx="4294967295"/>
          </p:nvPr>
        </p:nvSpPr>
        <p:spPr>
          <a:xfrm>
            <a:off x="2670287" y="1326917"/>
            <a:ext cx="1759875" cy="38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lt1"/>
                </a:solidFill>
              </a:rPr>
              <a:t>1ª abordagem</a:t>
            </a:r>
            <a:endParaRPr sz="1800" dirty="0">
              <a:solidFill>
                <a:schemeClr val="lt1"/>
              </a:solidFill>
            </a:endParaRPr>
          </a:p>
        </p:txBody>
      </p:sp>
      <p:sp>
        <p:nvSpPr>
          <p:cNvPr id="439" name="Google Shape;439;p44"/>
          <p:cNvSpPr txBox="1">
            <a:spLocks noGrp="1"/>
          </p:cNvSpPr>
          <p:nvPr>
            <p:ph type="ctrTitle" idx="4294967295"/>
          </p:nvPr>
        </p:nvSpPr>
        <p:spPr>
          <a:xfrm>
            <a:off x="2656851" y="2966689"/>
            <a:ext cx="1773311" cy="38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lt1"/>
                </a:solidFill>
              </a:rPr>
              <a:t>3ª abordagem</a:t>
            </a:r>
            <a:endParaRPr sz="1800" dirty="0">
              <a:solidFill>
                <a:schemeClr val="lt1"/>
              </a:solidFill>
            </a:endParaRPr>
          </a:p>
        </p:txBody>
      </p:sp>
      <p:sp>
        <p:nvSpPr>
          <p:cNvPr id="440" name="Google Shape;440;p44"/>
          <p:cNvSpPr txBox="1">
            <a:spLocks noGrp="1"/>
          </p:cNvSpPr>
          <p:nvPr>
            <p:ph type="ctrTitle" idx="4294967295"/>
          </p:nvPr>
        </p:nvSpPr>
        <p:spPr>
          <a:xfrm>
            <a:off x="4520677" y="1320108"/>
            <a:ext cx="2457244" cy="38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lt1"/>
                </a:solidFill>
              </a:rPr>
              <a:t>2ª abordagem</a:t>
            </a:r>
            <a:endParaRPr sz="1800" dirty="0">
              <a:solidFill>
                <a:schemeClr val="lt1"/>
              </a:solidFill>
            </a:endParaRPr>
          </a:p>
        </p:txBody>
      </p:sp>
      <p:sp>
        <p:nvSpPr>
          <p:cNvPr id="441" name="Google Shape;441;p44"/>
          <p:cNvSpPr txBox="1">
            <a:spLocks noGrp="1"/>
          </p:cNvSpPr>
          <p:nvPr>
            <p:ph type="ctrTitle" idx="4294967295"/>
          </p:nvPr>
        </p:nvSpPr>
        <p:spPr>
          <a:xfrm>
            <a:off x="4534241" y="2971758"/>
            <a:ext cx="2191343" cy="38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lt1"/>
                </a:solidFill>
              </a:rPr>
              <a:t>4ª abordagem</a:t>
            </a:r>
            <a:endParaRPr sz="1800" dirty="0">
              <a:solidFill>
                <a:schemeClr val="lt1"/>
              </a:solidFill>
            </a:endParaRPr>
          </a:p>
        </p:txBody>
      </p:sp>
      <p:sp>
        <p:nvSpPr>
          <p:cNvPr id="442" name="Google Shape;442;p44"/>
          <p:cNvSpPr txBox="1">
            <a:spLocks noGrp="1"/>
          </p:cNvSpPr>
          <p:nvPr>
            <p:ph type="subTitle" idx="4294967295"/>
          </p:nvPr>
        </p:nvSpPr>
        <p:spPr>
          <a:xfrm flipH="1">
            <a:off x="4519254" y="1668929"/>
            <a:ext cx="3425207" cy="122957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 dirty="0">
                <a:solidFill>
                  <a:schemeClr val="lt1"/>
                </a:solidFill>
              </a:rPr>
              <a:t>→ Limite de 20 imagens por classe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 dirty="0">
                <a:solidFill>
                  <a:schemeClr val="lt1"/>
                </a:solidFill>
              </a:rPr>
              <a:t>→ Validation accuracy de 28,95%</a:t>
            </a:r>
            <a:endParaRPr sz="1000" dirty="0">
              <a:solidFill>
                <a:schemeClr val="lt1"/>
              </a:solidFill>
            </a:endParaRPr>
          </a:p>
        </p:txBody>
      </p:sp>
      <p:sp>
        <p:nvSpPr>
          <p:cNvPr id="443" name="Google Shape;443;p44"/>
          <p:cNvSpPr txBox="1">
            <a:spLocks noGrp="1"/>
          </p:cNvSpPr>
          <p:nvPr>
            <p:ph type="subTitle" idx="4294967295"/>
          </p:nvPr>
        </p:nvSpPr>
        <p:spPr>
          <a:xfrm flipH="1">
            <a:off x="4519966" y="3331928"/>
            <a:ext cx="3424496" cy="12140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 dirty="0">
                <a:solidFill>
                  <a:schemeClr val="lt1"/>
                </a:solidFill>
              </a:rPr>
              <a:t>→ Treino com duas etapas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 dirty="0">
                <a:solidFill>
                  <a:schemeClr val="lt1"/>
                </a:solidFill>
              </a:rPr>
              <a:t>→ Treino para várias horas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 dirty="0">
                <a:solidFill>
                  <a:schemeClr val="lt1"/>
                </a:solidFill>
              </a:rPr>
              <a:t>→ Validation accuracy de 88,89%, 87,5% e 95,5%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 dirty="0">
                <a:solidFill>
                  <a:schemeClr val="lt1"/>
                </a:solidFill>
              </a:rPr>
              <a:t> </a:t>
            </a:r>
            <a:endParaRPr sz="1000" dirty="0">
              <a:solidFill>
                <a:schemeClr val="lt1"/>
              </a:solidFill>
            </a:endParaRPr>
          </a:p>
        </p:txBody>
      </p:sp>
      <p:sp>
        <p:nvSpPr>
          <p:cNvPr id="445" name="Google Shape;445;p44"/>
          <p:cNvSpPr txBox="1">
            <a:spLocks noGrp="1"/>
          </p:cNvSpPr>
          <p:nvPr>
            <p:ph type="subTitle" idx="4294967295"/>
          </p:nvPr>
        </p:nvSpPr>
        <p:spPr>
          <a:xfrm flipH="1">
            <a:off x="1011836" y="1689706"/>
            <a:ext cx="3418326" cy="120879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 dirty="0">
                <a:solidFill>
                  <a:schemeClr val="lt1"/>
                </a:solidFill>
              </a:rPr>
              <a:t>→ Limite de 320 imagens por classe</a:t>
            </a:r>
          </a:p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 dirty="0">
                <a:solidFill>
                  <a:schemeClr val="lt1"/>
                </a:solidFill>
              </a:rPr>
              <a:t>→ Validation accuracy de 37,6%</a:t>
            </a:r>
            <a:endParaRPr sz="1000" dirty="0">
              <a:solidFill>
                <a:schemeClr val="lt1"/>
              </a:solidFill>
            </a:endParaRPr>
          </a:p>
        </p:txBody>
      </p:sp>
      <p:sp>
        <p:nvSpPr>
          <p:cNvPr id="446" name="Google Shape;446;p44"/>
          <p:cNvSpPr txBox="1">
            <a:spLocks noGrp="1"/>
          </p:cNvSpPr>
          <p:nvPr>
            <p:ph type="subTitle" idx="4294967295"/>
          </p:nvPr>
        </p:nvSpPr>
        <p:spPr>
          <a:xfrm flipH="1">
            <a:off x="1011836" y="3307369"/>
            <a:ext cx="3425208" cy="12386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 dirty="0">
                <a:solidFill>
                  <a:schemeClr val="lt1"/>
                </a:solidFill>
              </a:rPr>
              <a:t>→ Tamanho das imagens reduzido para 100 pixels</a:t>
            </a:r>
          </a:p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 dirty="0">
                <a:solidFill>
                  <a:schemeClr val="lt1"/>
                </a:solidFill>
              </a:rPr>
              <a:t>→ Validation accuracy de 100%</a:t>
            </a:r>
          </a:p>
        </p:txBody>
      </p:sp>
      <p:sp>
        <p:nvSpPr>
          <p:cNvPr id="3" name="Google Shape;541;p47">
            <a:extLst>
              <a:ext uri="{FF2B5EF4-FFF2-40B4-BE49-F238E27FC236}">
                <a16:creationId xmlns:a16="http://schemas.microsoft.com/office/drawing/2014/main" id="{E12FF1BE-A737-25BE-1B92-C4AF22B63733}"/>
              </a:ext>
            </a:extLst>
          </p:cNvPr>
          <p:cNvSpPr/>
          <p:nvPr/>
        </p:nvSpPr>
        <p:spPr>
          <a:xfrm rot="5400000">
            <a:off x="4308926" y="-4175363"/>
            <a:ext cx="526151" cy="9144002"/>
          </a:xfrm>
          <a:prstGeom prst="rect">
            <a:avLst/>
          </a:prstGeom>
          <a:solidFill>
            <a:srgbClr val="9082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436;p44">
            <a:extLst>
              <a:ext uri="{FF2B5EF4-FFF2-40B4-BE49-F238E27FC236}">
                <a16:creationId xmlns:a16="http://schemas.microsoft.com/office/drawing/2014/main" id="{6B043C8F-EE9C-1506-6862-7DE123ACAB42}"/>
              </a:ext>
            </a:extLst>
          </p:cNvPr>
          <p:cNvSpPr txBox="1">
            <a:spLocks/>
          </p:cNvSpPr>
          <p:nvPr/>
        </p:nvSpPr>
        <p:spPr>
          <a:xfrm>
            <a:off x="1" y="131982"/>
            <a:ext cx="9143999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algn="ctr"/>
            <a:r>
              <a:rPr lang="pt-BR" sz="2400">
                <a:solidFill>
                  <a:schemeClr val="bg1"/>
                </a:solidFill>
              </a:rPr>
              <a:t>04. Construção e treino da rede neuronal </a:t>
            </a:r>
            <a:endParaRPr lang="pt-B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93798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56267DAF-D65A-C369-F5B6-7CFE2A8A7D0B}"/>
              </a:ext>
            </a:extLst>
          </p:cNvPr>
          <p:cNvGrpSpPr/>
          <p:nvPr/>
        </p:nvGrpSpPr>
        <p:grpSpPr>
          <a:xfrm>
            <a:off x="3581400" y="963109"/>
            <a:ext cx="5848349" cy="3599900"/>
            <a:chOff x="0" y="1590675"/>
            <a:chExt cx="5848349" cy="359990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5F12A73E-DEDE-7705-BF2C-04E2A54CF68C}"/>
                </a:ext>
              </a:extLst>
            </p:cNvPr>
            <p:cNvGrpSpPr/>
            <p:nvPr/>
          </p:nvGrpSpPr>
          <p:grpSpPr>
            <a:xfrm>
              <a:off x="0" y="1590675"/>
              <a:ext cx="5449325" cy="3533775"/>
              <a:chOff x="0" y="1590675"/>
              <a:chExt cx="5449325" cy="3533775"/>
            </a:xfrm>
          </p:grpSpPr>
          <p:sp>
            <p:nvSpPr>
              <p:cNvPr id="600" name="Google Shape;600;p51"/>
              <p:cNvSpPr/>
              <p:nvPr/>
            </p:nvSpPr>
            <p:spPr>
              <a:xfrm>
                <a:off x="0" y="1590675"/>
                <a:ext cx="5449325" cy="353377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31D793B7-8320-F003-76C9-93A4757CBB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2515" y="1597815"/>
                <a:ext cx="4656795" cy="3519493"/>
              </a:xfrm>
              <a:prstGeom prst="rect">
                <a:avLst/>
              </a:prstGeom>
            </p:spPr>
          </p:pic>
        </p:grpSp>
        <p:sp>
          <p:nvSpPr>
            <p:cNvPr id="603" name="Google Shape;603;p51"/>
            <p:cNvSpPr/>
            <p:nvPr/>
          </p:nvSpPr>
          <p:spPr>
            <a:xfrm>
              <a:off x="4961824" y="3371850"/>
              <a:ext cx="886525" cy="1818725"/>
            </a:xfrm>
            <a:prstGeom prst="rect">
              <a:avLst/>
            </a:prstGeom>
            <a:solidFill>
              <a:srgbClr val="CFC3AC">
                <a:alpha val="5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602" name="Google Shape;602;p51"/>
          <p:cNvSpPr txBox="1">
            <a:spLocks noGrp="1"/>
          </p:cNvSpPr>
          <p:nvPr>
            <p:ph type="ctrTitle"/>
          </p:nvPr>
        </p:nvSpPr>
        <p:spPr>
          <a:xfrm>
            <a:off x="112733" y="104241"/>
            <a:ext cx="4818152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pt-PT" sz="2400" b="1" dirty="0">
                <a:solidFill>
                  <a:schemeClr val="dk1"/>
                </a:solidFill>
                <a:latin typeface="Livvic"/>
                <a:sym typeface="Livvic"/>
              </a:rPr>
              <a:t>05. Website desenvolvido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C15104-7218-E5EE-7947-C12DA8AE2BFA}"/>
              </a:ext>
            </a:extLst>
          </p:cNvPr>
          <p:cNvSpPr txBox="1"/>
          <p:nvPr/>
        </p:nvSpPr>
        <p:spPr>
          <a:xfrm>
            <a:off x="112734" y="1663809"/>
            <a:ext cx="3230542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latin typeface="Catamaran Light" panose="020B0604020202020204" charset="0"/>
                <a:cs typeface="Catamaran Light" panose="020B0604020202020204" charset="0"/>
              </a:rPr>
              <a:t>→ Faz a previsão para as próximas três horas</a:t>
            </a:r>
          </a:p>
          <a:p>
            <a:endParaRPr lang="pt-PT" dirty="0">
              <a:latin typeface="Catamaran Light" panose="020B0604020202020204" charset="0"/>
              <a:cs typeface="Catamaran Light" panose="020B0604020202020204" charset="0"/>
            </a:endParaRPr>
          </a:p>
          <a:p>
            <a:r>
              <a:rPr lang="pt-PT" dirty="0">
                <a:latin typeface="Catamaran Light" panose="020B0604020202020204" charset="0"/>
                <a:cs typeface="Catamaran Light" panose="020B0604020202020204" charset="0"/>
              </a:rPr>
              <a:t>→ Faz a previsão para todos os distritos</a:t>
            </a:r>
          </a:p>
          <a:p>
            <a:endParaRPr lang="pt-PT" dirty="0">
              <a:latin typeface="Catamaran Light" panose="020B0604020202020204" charset="0"/>
              <a:cs typeface="Catamaran Light" panose="020B0604020202020204" charset="0"/>
            </a:endParaRPr>
          </a:p>
          <a:p>
            <a:r>
              <a:rPr lang="pt-PT" dirty="0">
                <a:latin typeface="Catamaran Light" panose="020B0604020202020204" charset="0"/>
                <a:cs typeface="Catamaran Light" panose="020B0604020202020204" charset="0"/>
              </a:rPr>
              <a:t>→ Os dados e a imagem do radar são atualizadas a cada 10 minutos</a:t>
            </a:r>
          </a:p>
        </p:txBody>
      </p:sp>
    </p:spTree>
    <p:extLst>
      <p:ext uri="{BB962C8B-B14F-4D97-AF65-F5344CB8AC3E}">
        <p14:creationId xmlns:p14="http://schemas.microsoft.com/office/powerpoint/2010/main" val="12823922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51"/>
          <p:cNvSpPr txBox="1">
            <a:spLocks noGrp="1"/>
          </p:cNvSpPr>
          <p:nvPr>
            <p:ph type="ctrTitle"/>
          </p:nvPr>
        </p:nvSpPr>
        <p:spPr>
          <a:xfrm>
            <a:off x="112733" y="104241"/>
            <a:ext cx="4818152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pt-PT" sz="2400" b="1" dirty="0">
                <a:solidFill>
                  <a:schemeClr val="dk1"/>
                </a:solidFill>
                <a:latin typeface="Livvic"/>
                <a:sym typeface="Livvic"/>
              </a:rPr>
              <a:t>05. Website desenvolvido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9B1190F-A419-4391-7D34-1CA04F309884}"/>
              </a:ext>
            </a:extLst>
          </p:cNvPr>
          <p:cNvGrpSpPr/>
          <p:nvPr/>
        </p:nvGrpSpPr>
        <p:grpSpPr>
          <a:xfrm>
            <a:off x="3810282" y="1030546"/>
            <a:ext cx="1543050" cy="1814452"/>
            <a:chOff x="3996439" y="1049596"/>
            <a:chExt cx="1543050" cy="1814452"/>
          </a:xfrm>
        </p:grpSpPr>
        <p:pic>
          <p:nvPicPr>
            <p:cNvPr id="2054" name="Picture 6" descr="Api - Free computer icons">
              <a:extLst>
                <a:ext uri="{FF2B5EF4-FFF2-40B4-BE49-F238E27FC236}">
                  <a16:creationId xmlns:a16="http://schemas.microsoft.com/office/drawing/2014/main" id="{67F932DF-BC04-E565-CE01-E360779B272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96439" y="1320998"/>
              <a:ext cx="1543050" cy="1543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C8C7131-0F08-2345-F9DC-FE896A174814}"/>
                </a:ext>
              </a:extLst>
            </p:cNvPr>
            <p:cNvSpPr txBox="1"/>
            <p:nvPr/>
          </p:nvSpPr>
          <p:spPr>
            <a:xfrm>
              <a:off x="4205149" y="1049596"/>
              <a:ext cx="97494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PT" b="1" dirty="0" err="1">
                  <a:latin typeface="Livvic" pitchFamily="2" charset="0"/>
                </a:rPr>
                <a:t>Flask</a:t>
              </a:r>
              <a:r>
                <a:rPr lang="pt-PT" b="1" dirty="0">
                  <a:latin typeface="Livvic" pitchFamily="2" charset="0"/>
                </a:rPr>
                <a:t> API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B6E7647-9FE3-3FE5-F236-C392570BB560}"/>
              </a:ext>
            </a:extLst>
          </p:cNvPr>
          <p:cNvGrpSpPr/>
          <p:nvPr/>
        </p:nvGrpSpPr>
        <p:grpSpPr>
          <a:xfrm>
            <a:off x="78121" y="1037094"/>
            <a:ext cx="1656223" cy="1807904"/>
            <a:chOff x="7222829" y="1030546"/>
            <a:chExt cx="1656223" cy="1807904"/>
          </a:xfrm>
        </p:grpSpPr>
        <p:pic>
          <p:nvPicPr>
            <p:cNvPr id="2056" name="Picture 8" descr="Server - Free multimedia icons">
              <a:extLst>
                <a:ext uri="{FF2B5EF4-FFF2-40B4-BE49-F238E27FC236}">
                  <a16:creationId xmlns:a16="http://schemas.microsoft.com/office/drawing/2014/main" id="{E13680CC-04BF-9F68-0CCA-A74E67BA04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55616" y="1447800"/>
              <a:ext cx="1390650" cy="13906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60D707E-B045-F770-B31C-FEA2BE0674A9}"/>
                </a:ext>
              </a:extLst>
            </p:cNvPr>
            <p:cNvSpPr txBox="1"/>
            <p:nvPr/>
          </p:nvSpPr>
          <p:spPr>
            <a:xfrm>
              <a:off x="7222829" y="1030546"/>
              <a:ext cx="165622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PT" b="1" i="1" dirty="0">
                  <a:latin typeface="Livvic" pitchFamily="2" charset="0"/>
                </a:rPr>
                <a:t>Website</a:t>
              </a:r>
              <a:r>
                <a:rPr lang="pt-PT" b="1" dirty="0">
                  <a:latin typeface="Livvic" pitchFamily="2" charset="0"/>
                </a:rPr>
                <a:t> do IPMA</a:t>
              </a:r>
            </a:p>
          </p:txBody>
        </p:sp>
      </p:grp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2FBA9088-8567-7400-2183-BCFB0EEE6ED2}"/>
              </a:ext>
            </a:extLst>
          </p:cNvPr>
          <p:cNvSpPr/>
          <p:nvPr/>
        </p:nvSpPr>
        <p:spPr>
          <a:xfrm>
            <a:off x="1807998" y="1447800"/>
            <a:ext cx="2002284" cy="36195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BB99ECFE-B09A-24C3-D3E9-DBE313B74D48}"/>
              </a:ext>
            </a:extLst>
          </p:cNvPr>
          <p:cNvSpPr/>
          <p:nvPr/>
        </p:nvSpPr>
        <p:spPr>
          <a:xfrm>
            <a:off x="5389680" y="1447800"/>
            <a:ext cx="2002284" cy="36195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F7AEC5E-C66A-316E-3CB4-8F3D5D64A4A2}"/>
              </a:ext>
            </a:extLst>
          </p:cNvPr>
          <p:cNvSpPr txBox="1"/>
          <p:nvPr/>
        </p:nvSpPr>
        <p:spPr>
          <a:xfrm>
            <a:off x="5389680" y="2417861"/>
            <a:ext cx="20022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>
                <a:latin typeface="Catamaran Light" panose="020B0604020202020204" charset="0"/>
                <a:cs typeface="Catamaran Light" panose="020B0604020202020204" charset="0"/>
              </a:rPr>
              <a:t>A cada 10 minutos</a:t>
            </a: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584B9EEC-A9F3-8072-4A2E-EA8FC4B8124D}"/>
              </a:ext>
            </a:extLst>
          </p:cNvPr>
          <p:cNvSpPr/>
          <p:nvPr/>
        </p:nvSpPr>
        <p:spPr>
          <a:xfrm rot="10800000">
            <a:off x="5389680" y="2143125"/>
            <a:ext cx="2002284" cy="36195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E1EC9A9-91AD-958D-DE6B-D904E9BECDA0}"/>
              </a:ext>
            </a:extLst>
          </p:cNvPr>
          <p:cNvSpPr txBox="1"/>
          <p:nvPr/>
        </p:nvSpPr>
        <p:spPr>
          <a:xfrm>
            <a:off x="1807998" y="1715407"/>
            <a:ext cx="20013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>
                <a:latin typeface="Catamaran Light" panose="020B0604020202020204" charset="0"/>
                <a:cs typeface="Catamaran Light" panose="020B0604020202020204" charset="0"/>
              </a:rPr>
              <a:t>Imagem atual dos radares</a:t>
            </a:r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914E5113-ED8E-94CE-C326-FE4DBAC1CE95}"/>
              </a:ext>
            </a:extLst>
          </p:cNvPr>
          <p:cNvSpPr/>
          <p:nvPr/>
        </p:nvSpPr>
        <p:spPr>
          <a:xfrm rot="10800000">
            <a:off x="1824456" y="2148513"/>
            <a:ext cx="2002284" cy="36195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3F94BFA-4CC4-4B4E-0873-0846C1618A3E}"/>
              </a:ext>
            </a:extLst>
          </p:cNvPr>
          <p:cNvSpPr txBox="1"/>
          <p:nvPr/>
        </p:nvSpPr>
        <p:spPr>
          <a:xfrm>
            <a:off x="5426028" y="1724798"/>
            <a:ext cx="20022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>
                <a:latin typeface="Catamaran Light" panose="020B0604020202020204" charset="0"/>
                <a:cs typeface="Catamaran Light" panose="020B0604020202020204" charset="0"/>
              </a:rPr>
              <a:t>Previsões e imagem</a:t>
            </a:r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DABBE572-EDCD-5773-2E43-1CFE13E7DE49}"/>
              </a:ext>
            </a:extLst>
          </p:cNvPr>
          <p:cNvSpPr/>
          <p:nvPr/>
        </p:nvSpPr>
        <p:spPr>
          <a:xfrm rot="5400000">
            <a:off x="4252645" y="2947799"/>
            <a:ext cx="638709" cy="38071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D517D1D-9124-1FBC-BB36-BE029BBC16B5}"/>
              </a:ext>
            </a:extLst>
          </p:cNvPr>
          <p:cNvGrpSpPr/>
          <p:nvPr/>
        </p:nvGrpSpPr>
        <p:grpSpPr>
          <a:xfrm>
            <a:off x="2714031" y="3496209"/>
            <a:ext cx="3735552" cy="1543050"/>
            <a:chOff x="2704224" y="3496209"/>
            <a:chExt cx="3735552" cy="154305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5DA8681C-3351-4D72-AD2A-6F95349CABB6}"/>
                </a:ext>
              </a:extLst>
            </p:cNvPr>
            <p:cNvSpPr/>
            <p:nvPr/>
          </p:nvSpPr>
          <p:spPr>
            <a:xfrm>
              <a:off x="2704224" y="3496209"/>
              <a:ext cx="3735552" cy="1543050"/>
            </a:xfrm>
            <a:prstGeom prst="rect">
              <a:avLst/>
            </a:prstGeom>
            <a:solidFill>
              <a:srgbClr val="434343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 dirty="0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165DC40D-058F-4005-0135-7DE06B7866AE}"/>
                </a:ext>
              </a:extLst>
            </p:cNvPr>
            <p:cNvSpPr/>
            <p:nvPr/>
          </p:nvSpPr>
          <p:spPr>
            <a:xfrm>
              <a:off x="3026231" y="4232580"/>
              <a:ext cx="1289904" cy="63817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dirty="0"/>
                <a:t>Para cada hora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195F0C90-D8DA-E227-2566-6C15B8F1C2BC}"/>
                </a:ext>
              </a:extLst>
            </p:cNvPr>
            <p:cNvSpPr/>
            <p:nvPr/>
          </p:nvSpPr>
          <p:spPr>
            <a:xfrm>
              <a:off x="4827867" y="4212369"/>
              <a:ext cx="1289904" cy="63817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dirty="0"/>
                <a:t>Para cada distrito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2149FC4-E49E-8FB1-8010-7B3E4D69CF09}"/>
                </a:ext>
              </a:extLst>
            </p:cNvPr>
            <p:cNvSpPr txBox="1"/>
            <p:nvPr/>
          </p:nvSpPr>
          <p:spPr>
            <a:xfrm>
              <a:off x="2704224" y="3555205"/>
              <a:ext cx="37355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PT" sz="2400" dirty="0">
                  <a:solidFill>
                    <a:schemeClr val="bg1"/>
                  </a:solidFill>
                  <a:latin typeface="Catamaran Light" panose="020B0604020202020204" charset="0"/>
                  <a:cs typeface="Catamaran Light" panose="020B0604020202020204" charset="0"/>
                </a:rPr>
                <a:t>Previsão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397F3930-5FBE-4337-5225-0854184A3DD0}"/>
              </a:ext>
            </a:extLst>
          </p:cNvPr>
          <p:cNvGrpSpPr/>
          <p:nvPr/>
        </p:nvGrpSpPr>
        <p:grpSpPr>
          <a:xfrm>
            <a:off x="7428312" y="1085283"/>
            <a:ext cx="1543050" cy="1850827"/>
            <a:chOff x="410656" y="1140023"/>
            <a:chExt cx="1543050" cy="1850827"/>
          </a:xfrm>
        </p:grpSpPr>
        <p:pic>
          <p:nvPicPr>
            <p:cNvPr id="7" name="Picture 2" descr="Laptop - Free computer icons">
              <a:extLst>
                <a:ext uri="{FF2B5EF4-FFF2-40B4-BE49-F238E27FC236}">
                  <a16:creationId xmlns:a16="http://schemas.microsoft.com/office/drawing/2014/main" id="{9F629C50-A36F-E9F5-A158-BF9081EA1BC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0656" y="1447800"/>
              <a:ext cx="1543050" cy="1543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D29E71B-7AB2-1367-F975-A614DFDF5191}"/>
                </a:ext>
              </a:extLst>
            </p:cNvPr>
            <p:cNvSpPr txBox="1"/>
            <p:nvPr/>
          </p:nvSpPr>
          <p:spPr>
            <a:xfrm>
              <a:off x="619367" y="1140023"/>
              <a:ext cx="112562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PT" b="1" dirty="0" err="1">
                  <a:latin typeface="Livvic" pitchFamily="2" charset="0"/>
                </a:rPr>
                <a:t>WebMeteo</a:t>
              </a:r>
              <a:endParaRPr lang="pt-PT" b="1" dirty="0">
                <a:latin typeface="Livvic" pitchFamily="2" charset="0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15E084C3-D0F2-4DB0-B257-3690742BFEC4}"/>
              </a:ext>
            </a:extLst>
          </p:cNvPr>
          <p:cNvSpPr txBox="1"/>
          <p:nvPr/>
        </p:nvSpPr>
        <p:spPr>
          <a:xfrm>
            <a:off x="1824455" y="2410344"/>
            <a:ext cx="20022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>
                <a:latin typeface="Catamaran Light" panose="020B0604020202020204" charset="0"/>
                <a:cs typeface="Catamaran Light" panose="020B0604020202020204" charset="0"/>
              </a:rPr>
              <a:t>A cada 10 minutos</a:t>
            </a:r>
          </a:p>
        </p:txBody>
      </p:sp>
    </p:spTree>
    <p:extLst>
      <p:ext uri="{BB962C8B-B14F-4D97-AF65-F5344CB8AC3E}">
        <p14:creationId xmlns:p14="http://schemas.microsoft.com/office/powerpoint/2010/main" val="3706196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39"/>
          <p:cNvPicPr preferRelativeResize="0"/>
          <p:nvPr/>
        </p:nvPicPr>
        <p:blipFill rotWithShape="1">
          <a:blip r:embed="rId3">
            <a:alphaModFix/>
          </a:blip>
          <a:srcRect t="15772" b="15772"/>
          <a:stretch/>
        </p:blipFill>
        <p:spPr>
          <a:xfrm>
            <a:off x="0" y="652475"/>
            <a:ext cx="4091849" cy="1867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39"/>
          <p:cNvPicPr preferRelativeResize="0"/>
          <p:nvPr/>
        </p:nvPicPr>
        <p:blipFill rotWithShape="1">
          <a:blip r:embed="rId4">
            <a:alphaModFix/>
          </a:blip>
          <a:srcRect t="15766" b="15773"/>
          <a:stretch/>
        </p:blipFill>
        <p:spPr>
          <a:xfrm>
            <a:off x="0" y="2623525"/>
            <a:ext cx="4091849" cy="1867501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39"/>
          <p:cNvSpPr txBox="1">
            <a:spLocks noGrp="1"/>
          </p:cNvSpPr>
          <p:nvPr>
            <p:ph type="subTitle" idx="1"/>
          </p:nvPr>
        </p:nvSpPr>
        <p:spPr>
          <a:xfrm>
            <a:off x="4251148" y="1304255"/>
            <a:ext cx="3002101" cy="119800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→ A rede não apresenta capacidades para fazer uma previsão correta em dias de chuva intensa</a:t>
            </a:r>
            <a:endParaRPr dirty="0"/>
          </a:p>
        </p:txBody>
      </p:sp>
      <p:sp>
        <p:nvSpPr>
          <p:cNvPr id="358" name="Google Shape;358;p39"/>
          <p:cNvSpPr txBox="1">
            <a:spLocks noGrp="1"/>
          </p:cNvSpPr>
          <p:nvPr>
            <p:ph type="subTitle" idx="2"/>
          </p:nvPr>
        </p:nvSpPr>
        <p:spPr>
          <a:xfrm>
            <a:off x="4251148" y="3357332"/>
            <a:ext cx="3140252" cy="113369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→ Foi possível obter uma previsão estável apesar da carência de dados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59" name="Google Shape;359;p39"/>
          <p:cNvSpPr txBox="1">
            <a:spLocks noGrp="1"/>
          </p:cNvSpPr>
          <p:nvPr>
            <p:ph type="ctrTitle"/>
          </p:nvPr>
        </p:nvSpPr>
        <p:spPr>
          <a:xfrm>
            <a:off x="4251148" y="919355"/>
            <a:ext cx="2619300" cy="38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/>
                </a:solidFill>
              </a:rPr>
              <a:t>Pontos </a:t>
            </a:r>
            <a:r>
              <a:rPr lang="en-US" dirty="0" err="1">
                <a:solidFill>
                  <a:schemeClr val="tx1"/>
                </a:solidFill>
              </a:rPr>
              <a:t>negativos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360" name="Google Shape;360;p39"/>
          <p:cNvSpPr txBox="1">
            <a:spLocks noGrp="1"/>
          </p:cNvSpPr>
          <p:nvPr>
            <p:ph type="ctrTitle" idx="3"/>
          </p:nvPr>
        </p:nvSpPr>
        <p:spPr>
          <a:xfrm>
            <a:off x="4233300" y="2951139"/>
            <a:ext cx="2619300" cy="38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Pontos positivos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361" name="Google Shape;361;p39"/>
          <p:cNvSpPr/>
          <p:nvPr/>
        </p:nvSpPr>
        <p:spPr>
          <a:xfrm>
            <a:off x="4091850" y="652475"/>
            <a:ext cx="159300" cy="1867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p39"/>
          <p:cNvSpPr/>
          <p:nvPr/>
        </p:nvSpPr>
        <p:spPr>
          <a:xfrm>
            <a:off x="4091850" y="2623525"/>
            <a:ext cx="159300" cy="1867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602;p51">
            <a:extLst>
              <a:ext uri="{FF2B5EF4-FFF2-40B4-BE49-F238E27FC236}">
                <a16:creationId xmlns:a16="http://schemas.microsoft.com/office/drawing/2014/main" id="{7FBC3AFE-631F-4C1A-1BA0-D531D7F239E9}"/>
              </a:ext>
            </a:extLst>
          </p:cNvPr>
          <p:cNvSpPr txBox="1">
            <a:spLocks/>
          </p:cNvSpPr>
          <p:nvPr/>
        </p:nvSpPr>
        <p:spPr>
          <a:xfrm>
            <a:off x="112733" y="104241"/>
            <a:ext cx="4818152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r>
              <a:rPr lang="pt-PT" sz="2400" dirty="0"/>
              <a:t>06. Análise de resultados</a:t>
            </a:r>
          </a:p>
        </p:txBody>
      </p:sp>
    </p:spTree>
    <p:extLst>
      <p:ext uri="{BB962C8B-B14F-4D97-AF65-F5344CB8AC3E}">
        <p14:creationId xmlns:p14="http://schemas.microsoft.com/office/powerpoint/2010/main" val="26775395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27"/>
          <p:cNvPicPr preferRelativeResize="0"/>
          <p:nvPr/>
        </p:nvPicPr>
        <p:blipFill rotWithShape="1">
          <a:blip r:embed="rId3">
            <a:alphaModFix/>
          </a:blip>
          <a:srcRect l="25616" r="25616"/>
          <a:stretch/>
        </p:blipFill>
        <p:spPr>
          <a:xfrm>
            <a:off x="0" y="0"/>
            <a:ext cx="376237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7"/>
          <p:cNvSpPr txBox="1">
            <a:spLocks noGrp="1"/>
          </p:cNvSpPr>
          <p:nvPr>
            <p:ph type="subTitle" idx="1"/>
          </p:nvPr>
        </p:nvSpPr>
        <p:spPr>
          <a:xfrm flipH="1">
            <a:off x="4676775" y="1910550"/>
            <a:ext cx="4105125" cy="11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dirty="0" err="1"/>
              <a:t>Ótima</a:t>
            </a:r>
            <a:r>
              <a:rPr lang="en-US" dirty="0"/>
              <a:t> </a:t>
            </a:r>
            <a:r>
              <a:rPr lang="en-US" dirty="0" err="1"/>
              <a:t>estrutura</a:t>
            </a:r>
            <a:r>
              <a:rPr lang="en-US" dirty="0"/>
              <a:t> e </a:t>
            </a:r>
            <a:r>
              <a:rPr lang="en-US" dirty="0" err="1"/>
              <a:t>grande</a:t>
            </a:r>
            <a:r>
              <a:rPr lang="en-US" dirty="0"/>
              <a:t> </a:t>
            </a:r>
            <a:r>
              <a:rPr lang="en-US" dirty="0" err="1"/>
              <a:t>escalabilidade</a:t>
            </a:r>
            <a:endParaRPr lang="en-US" dirty="0"/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dirty="0" err="1"/>
              <a:t>Apresentará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grande</a:t>
            </a:r>
            <a:r>
              <a:rPr lang="en-US" dirty="0"/>
              <a:t> </a:t>
            </a:r>
            <a:r>
              <a:rPr lang="en-US" dirty="0" err="1"/>
              <a:t>imprecisão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épocas</a:t>
            </a:r>
            <a:r>
              <a:rPr lang="en-US" dirty="0"/>
              <a:t> de chuva </a:t>
            </a:r>
            <a:r>
              <a:rPr lang="en-US" dirty="0" err="1"/>
              <a:t>intensa</a:t>
            </a:r>
            <a:endParaRPr lang="en-US" dirty="0"/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dirty="0"/>
              <a:t>Com um </a:t>
            </a:r>
            <a:r>
              <a:rPr lang="en-US" i="1" dirty="0"/>
              <a:t>dataset</a:t>
            </a:r>
            <a:r>
              <a:rPr lang="en-US" dirty="0"/>
              <a:t>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completo</a:t>
            </a:r>
            <a:r>
              <a:rPr lang="en-US" dirty="0"/>
              <a:t> </a:t>
            </a:r>
            <a:r>
              <a:rPr lang="en-US" dirty="0" err="1"/>
              <a:t>tornar</a:t>
            </a:r>
            <a:r>
              <a:rPr lang="en-US" dirty="0"/>
              <a:t>-se-á </a:t>
            </a:r>
            <a:r>
              <a:rPr lang="en-US" dirty="0" err="1"/>
              <a:t>uma</a:t>
            </a:r>
            <a:r>
              <a:rPr lang="en-US" dirty="0"/>
              <a:t> ferramenta muito </a:t>
            </a:r>
            <a:r>
              <a:rPr lang="en-US" dirty="0" err="1"/>
              <a:t>útil</a:t>
            </a:r>
            <a:endParaRPr lang="en-US"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  <p:sp>
        <p:nvSpPr>
          <p:cNvPr id="165" name="Google Shape;165;p27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89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07. Conclusão</a:t>
            </a:r>
            <a:endParaRPr dirty="0"/>
          </a:p>
        </p:txBody>
      </p:sp>
      <p:sp>
        <p:nvSpPr>
          <p:cNvPr id="167" name="Google Shape;167;p27"/>
          <p:cNvSpPr/>
          <p:nvPr/>
        </p:nvSpPr>
        <p:spPr>
          <a:xfrm>
            <a:off x="8781900" y="1577400"/>
            <a:ext cx="362100" cy="1988700"/>
          </a:xfrm>
          <a:prstGeom prst="rect">
            <a:avLst/>
          </a:prstGeom>
          <a:solidFill>
            <a:srgbClr val="CFC3AC">
              <a:alpha val="58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6"/>
          <p:cNvSpPr/>
          <p:nvPr/>
        </p:nvSpPr>
        <p:spPr>
          <a:xfrm rot="-5400000" flipH="1">
            <a:off x="-957850" y="957900"/>
            <a:ext cx="5140800" cy="3225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164B6FD-607B-4992-3386-C9FA1603BC02}"/>
              </a:ext>
            </a:extLst>
          </p:cNvPr>
          <p:cNvGrpSpPr/>
          <p:nvPr/>
        </p:nvGrpSpPr>
        <p:grpSpPr>
          <a:xfrm>
            <a:off x="2295823" y="529686"/>
            <a:ext cx="1951346" cy="830997"/>
            <a:chOff x="2259961" y="-86603"/>
            <a:chExt cx="1951346" cy="83099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625858B-49EC-FB14-12B1-9A3C309BE5BF}"/>
                </a:ext>
              </a:extLst>
            </p:cNvPr>
            <p:cNvSpPr txBox="1"/>
            <p:nvPr/>
          </p:nvSpPr>
          <p:spPr>
            <a:xfrm>
              <a:off x="3209110" y="202893"/>
              <a:ext cx="100219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PT" sz="1200" b="1" dirty="0">
                  <a:solidFill>
                    <a:schemeClr val="dk1"/>
                  </a:solidFill>
                  <a:latin typeface="Livvic"/>
                  <a:sym typeface="Livvic"/>
                </a:rPr>
                <a:t>Introdução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877DA6A-CD8F-E208-E85F-F1F194CEF40F}"/>
                </a:ext>
              </a:extLst>
            </p:cNvPr>
            <p:cNvSpPr txBox="1"/>
            <p:nvPr/>
          </p:nvSpPr>
          <p:spPr>
            <a:xfrm>
              <a:off x="2259961" y="-86603"/>
              <a:ext cx="92204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PT" sz="4800" b="1" dirty="0">
                  <a:solidFill>
                    <a:schemeClr val="lt1"/>
                  </a:solidFill>
                  <a:latin typeface="Livvic"/>
                  <a:sym typeface="Livvic"/>
                </a:rPr>
                <a:t>01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313AF0A2-7225-FD0F-E4FA-D0A60DF88222}"/>
              </a:ext>
            </a:extLst>
          </p:cNvPr>
          <p:cNvGrpSpPr/>
          <p:nvPr/>
        </p:nvGrpSpPr>
        <p:grpSpPr>
          <a:xfrm>
            <a:off x="2295823" y="1182784"/>
            <a:ext cx="3528998" cy="830997"/>
            <a:chOff x="2259961" y="-86603"/>
            <a:chExt cx="3528998" cy="830997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B7E21B9-319A-4820-DEED-B6C2CB57E3DE}"/>
                </a:ext>
              </a:extLst>
            </p:cNvPr>
            <p:cNvSpPr txBox="1"/>
            <p:nvPr/>
          </p:nvSpPr>
          <p:spPr>
            <a:xfrm>
              <a:off x="3209110" y="202893"/>
              <a:ext cx="257984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sz="1200" b="1" dirty="0">
                  <a:solidFill>
                    <a:schemeClr val="dk1"/>
                  </a:solidFill>
                  <a:latin typeface="Livvic"/>
                  <a:sym typeface="Livvic"/>
                </a:rPr>
                <a:t>Enquadramento teórico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DE58634-368B-0688-4FAF-2FA3C947AA89}"/>
                </a:ext>
              </a:extLst>
            </p:cNvPr>
            <p:cNvSpPr txBox="1"/>
            <p:nvPr/>
          </p:nvSpPr>
          <p:spPr>
            <a:xfrm>
              <a:off x="2259961" y="-86603"/>
              <a:ext cx="92204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PT" sz="4800" b="1" dirty="0">
                  <a:solidFill>
                    <a:schemeClr val="lt1"/>
                  </a:solidFill>
                  <a:latin typeface="Livvic"/>
                  <a:sym typeface="Livvic"/>
                </a:rPr>
                <a:t>02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19B9981E-4A9A-BD87-16C2-80EAD1B19C03}"/>
              </a:ext>
            </a:extLst>
          </p:cNvPr>
          <p:cNvGrpSpPr/>
          <p:nvPr/>
        </p:nvGrpSpPr>
        <p:grpSpPr>
          <a:xfrm>
            <a:off x="2295823" y="2377383"/>
            <a:ext cx="4423227" cy="830997"/>
            <a:chOff x="2259961" y="-86603"/>
            <a:chExt cx="4423227" cy="830997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E8783C9-CDC5-3053-851B-3B8756A7C7D6}"/>
                </a:ext>
              </a:extLst>
            </p:cNvPr>
            <p:cNvSpPr txBox="1"/>
            <p:nvPr/>
          </p:nvSpPr>
          <p:spPr>
            <a:xfrm>
              <a:off x="3209110" y="202893"/>
              <a:ext cx="347407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sz="1200" b="1" dirty="0">
                  <a:solidFill>
                    <a:schemeClr val="dk1"/>
                  </a:solidFill>
                  <a:latin typeface="Livvic"/>
                  <a:sym typeface="Livvic"/>
                </a:rPr>
                <a:t>Construção e treino da rede neuronal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A473DA6E-D970-9F07-42B9-E196F701234A}"/>
                </a:ext>
              </a:extLst>
            </p:cNvPr>
            <p:cNvSpPr txBox="1"/>
            <p:nvPr/>
          </p:nvSpPr>
          <p:spPr>
            <a:xfrm>
              <a:off x="2259961" y="-86603"/>
              <a:ext cx="92204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PT" sz="4800" b="1" dirty="0">
                  <a:solidFill>
                    <a:schemeClr val="lt1"/>
                  </a:solidFill>
                  <a:latin typeface="Livvic"/>
                  <a:sym typeface="Livvic"/>
                </a:rPr>
                <a:t>04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DC8BD50F-2823-01D5-CEF0-14D6C8B963EF}"/>
              </a:ext>
            </a:extLst>
          </p:cNvPr>
          <p:cNvGrpSpPr/>
          <p:nvPr/>
        </p:nvGrpSpPr>
        <p:grpSpPr>
          <a:xfrm>
            <a:off x="2295823" y="2986142"/>
            <a:ext cx="4423227" cy="830997"/>
            <a:chOff x="2259961" y="-86603"/>
            <a:chExt cx="4423227" cy="830997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5B5C66B-B6F6-0731-EBED-5D29D03897ED}"/>
                </a:ext>
              </a:extLst>
            </p:cNvPr>
            <p:cNvSpPr txBox="1"/>
            <p:nvPr/>
          </p:nvSpPr>
          <p:spPr>
            <a:xfrm>
              <a:off x="3209110" y="202893"/>
              <a:ext cx="347407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sz="1200" b="1" dirty="0">
                  <a:solidFill>
                    <a:schemeClr val="dk1"/>
                  </a:solidFill>
                  <a:latin typeface="Livvic"/>
                  <a:sym typeface="Livvic"/>
                </a:rPr>
                <a:t>Website desenvolvido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48BA05C5-7DE1-7E4E-ACA4-1375201C44C6}"/>
                </a:ext>
              </a:extLst>
            </p:cNvPr>
            <p:cNvSpPr txBox="1"/>
            <p:nvPr/>
          </p:nvSpPr>
          <p:spPr>
            <a:xfrm>
              <a:off x="2259961" y="-86603"/>
              <a:ext cx="92204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PT" sz="4800" b="1" dirty="0">
                  <a:solidFill>
                    <a:schemeClr val="lt1"/>
                  </a:solidFill>
                  <a:latin typeface="Livvic"/>
                  <a:sym typeface="Livvic"/>
                </a:rPr>
                <a:t>05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BB168142-5802-BB51-8891-C8967E6CFD94}"/>
              </a:ext>
            </a:extLst>
          </p:cNvPr>
          <p:cNvGrpSpPr/>
          <p:nvPr/>
        </p:nvGrpSpPr>
        <p:grpSpPr>
          <a:xfrm>
            <a:off x="2295823" y="3618108"/>
            <a:ext cx="4423227" cy="830997"/>
            <a:chOff x="2259961" y="-86603"/>
            <a:chExt cx="4423227" cy="830997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8DBFE6B0-5B40-ECB4-930B-C91CEC0BDD37}"/>
                </a:ext>
              </a:extLst>
            </p:cNvPr>
            <p:cNvSpPr txBox="1"/>
            <p:nvPr/>
          </p:nvSpPr>
          <p:spPr>
            <a:xfrm>
              <a:off x="3209110" y="202893"/>
              <a:ext cx="347407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sz="1200" b="1" dirty="0">
                  <a:solidFill>
                    <a:schemeClr val="dk1"/>
                  </a:solidFill>
                  <a:latin typeface="Livvic"/>
                  <a:sym typeface="Livvic"/>
                </a:rPr>
                <a:t>Análise de resultados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240D8710-F845-EB72-CC38-3199ADB46812}"/>
                </a:ext>
              </a:extLst>
            </p:cNvPr>
            <p:cNvSpPr txBox="1"/>
            <p:nvPr/>
          </p:nvSpPr>
          <p:spPr>
            <a:xfrm>
              <a:off x="2259961" y="-86603"/>
              <a:ext cx="92204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PT" sz="4800" b="1" dirty="0">
                  <a:solidFill>
                    <a:schemeClr val="lt1"/>
                  </a:solidFill>
                  <a:latin typeface="Livvic"/>
                  <a:sym typeface="Livvic"/>
                </a:rPr>
                <a:t>06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184A373F-C29E-D41A-456A-82FFC983849A}"/>
              </a:ext>
            </a:extLst>
          </p:cNvPr>
          <p:cNvGrpSpPr/>
          <p:nvPr/>
        </p:nvGrpSpPr>
        <p:grpSpPr>
          <a:xfrm>
            <a:off x="2266719" y="4271206"/>
            <a:ext cx="4423227" cy="830997"/>
            <a:chOff x="2259961" y="-86603"/>
            <a:chExt cx="4423227" cy="830997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E5A47444-9759-E787-CC4A-3C2EC19D0910}"/>
                </a:ext>
              </a:extLst>
            </p:cNvPr>
            <p:cNvSpPr txBox="1"/>
            <p:nvPr/>
          </p:nvSpPr>
          <p:spPr>
            <a:xfrm>
              <a:off x="3209110" y="202893"/>
              <a:ext cx="347407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sz="1200" b="1" dirty="0">
                  <a:solidFill>
                    <a:schemeClr val="dk1"/>
                  </a:solidFill>
                  <a:latin typeface="Livvic"/>
                  <a:sym typeface="Livvic"/>
                </a:rPr>
                <a:t>Conclusão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FE28465D-7117-AEFE-D1FE-4D22CDCEA33B}"/>
                </a:ext>
              </a:extLst>
            </p:cNvPr>
            <p:cNvSpPr txBox="1"/>
            <p:nvPr/>
          </p:nvSpPr>
          <p:spPr>
            <a:xfrm>
              <a:off x="2259961" y="-86603"/>
              <a:ext cx="92204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PT" sz="4800" b="1" dirty="0">
                  <a:solidFill>
                    <a:schemeClr val="lt1"/>
                  </a:solidFill>
                  <a:latin typeface="Livvic"/>
                  <a:sym typeface="Livvic"/>
                </a:rPr>
                <a:t>07</a:t>
              </a:r>
            </a:p>
          </p:txBody>
        </p:sp>
      </p:grpSp>
      <p:sp>
        <p:nvSpPr>
          <p:cNvPr id="141" name="Google Shape;141;p26"/>
          <p:cNvSpPr txBox="1">
            <a:spLocks noGrp="1"/>
          </p:cNvSpPr>
          <p:nvPr>
            <p:ph type="ctrTitle" idx="9"/>
          </p:nvPr>
        </p:nvSpPr>
        <p:spPr>
          <a:xfrm>
            <a:off x="1614537" y="3589"/>
            <a:ext cx="5104513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Tópicos</a:t>
            </a:r>
            <a:endParaRPr sz="3200" dirty="0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20F5F8A6-A4B7-83CA-3C6D-6CD6B01A706D}"/>
              </a:ext>
            </a:extLst>
          </p:cNvPr>
          <p:cNvGrpSpPr/>
          <p:nvPr/>
        </p:nvGrpSpPr>
        <p:grpSpPr>
          <a:xfrm>
            <a:off x="2295823" y="1764163"/>
            <a:ext cx="3528998" cy="830997"/>
            <a:chOff x="2259961" y="-86603"/>
            <a:chExt cx="3528998" cy="830997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12FE6314-435C-48AE-A618-6F123744FFC3}"/>
                </a:ext>
              </a:extLst>
            </p:cNvPr>
            <p:cNvSpPr txBox="1"/>
            <p:nvPr/>
          </p:nvSpPr>
          <p:spPr>
            <a:xfrm>
              <a:off x="3209110" y="202893"/>
              <a:ext cx="257984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sz="1200" b="1" dirty="0">
                  <a:solidFill>
                    <a:schemeClr val="dk1"/>
                  </a:solidFill>
                  <a:latin typeface="Livvic"/>
                  <a:sym typeface="Livvic"/>
                </a:rPr>
                <a:t>Ferramentas utilizadas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F1F54393-BC4B-64C4-3F59-0078B65696FB}"/>
                </a:ext>
              </a:extLst>
            </p:cNvPr>
            <p:cNvSpPr txBox="1"/>
            <p:nvPr/>
          </p:nvSpPr>
          <p:spPr>
            <a:xfrm>
              <a:off x="2259961" y="-86603"/>
              <a:ext cx="92204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PT" sz="4800" b="1" dirty="0">
                  <a:solidFill>
                    <a:schemeClr val="lt1"/>
                  </a:solidFill>
                  <a:latin typeface="Livvic"/>
                  <a:sym typeface="Livvic"/>
                </a:rPr>
                <a:t>03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27"/>
          <p:cNvPicPr preferRelativeResize="0"/>
          <p:nvPr/>
        </p:nvPicPr>
        <p:blipFill rotWithShape="1">
          <a:blip r:embed="rId3">
            <a:alphaModFix/>
          </a:blip>
          <a:srcRect l="25616" r="25616"/>
          <a:stretch/>
        </p:blipFill>
        <p:spPr>
          <a:xfrm>
            <a:off x="5381625" y="0"/>
            <a:ext cx="376237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7"/>
          <p:cNvSpPr txBox="1">
            <a:spLocks noGrp="1"/>
          </p:cNvSpPr>
          <p:nvPr>
            <p:ph type="subTitle" idx="1"/>
          </p:nvPr>
        </p:nvSpPr>
        <p:spPr>
          <a:xfrm flipH="1">
            <a:off x="362099" y="1986750"/>
            <a:ext cx="4105125" cy="11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dirty="0"/>
              <a:t>A </a:t>
            </a:r>
            <a:r>
              <a:rPr lang="en-US" dirty="0" err="1"/>
              <a:t>meteorologia</a:t>
            </a:r>
            <a:r>
              <a:rPr lang="en-US" dirty="0"/>
              <a:t> é </a:t>
            </a:r>
            <a:r>
              <a:rPr lang="en-US" dirty="0" err="1"/>
              <a:t>uma</a:t>
            </a:r>
            <a:r>
              <a:rPr lang="en-US" dirty="0"/>
              <a:t> área </a:t>
            </a:r>
            <a:r>
              <a:rPr lang="en-US" dirty="0" err="1"/>
              <a:t>multidisciplinar</a:t>
            </a:r>
            <a:r>
              <a:rPr lang="en-US" dirty="0"/>
              <a:t> que </a:t>
            </a:r>
            <a:r>
              <a:rPr lang="en-US" dirty="0" err="1"/>
              <a:t>influencia</a:t>
            </a:r>
            <a:r>
              <a:rPr lang="en-US" dirty="0"/>
              <a:t> todas as pessoas e as </a:t>
            </a:r>
            <a:r>
              <a:rPr lang="en-US" dirty="0" err="1"/>
              <a:t>suas</a:t>
            </a:r>
            <a:r>
              <a:rPr lang="en-US" dirty="0"/>
              <a:t> decisões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dirty="0"/>
              <a:t>As </a:t>
            </a:r>
            <a:r>
              <a:rPr lang="en-US" dirty="0" err="1"/>
              <a:t>previsões</a:t>
            </a:r>
            <a:r>
              <a:rPr lang="en-US" dirty="0"/>
              <a:t> podem melhorar exponencialmente com o </a:t>
            </a:r>
            <a:r>
              <a:rPr lang="en-US" dirty="0" err="1"/>
              <a:t>uso</a:t>
            </a:r>
            <a:r>
              <a:rPr lang="en-US" dirty="0"/>
              <a:t> de </a:t>
            </a:r>
            <a:r>
              <a:rPr lang="en-US" dirty="0" err="1"/>
              <a:t>técnicas</a:t>
            </a:r>
            <a:r>
              <a:rPr lang="en-US" dirty="0"/>
              <a:t> de </a:t>
            </a:r>
            <a:r>
              <a:rPr lang="en-US" i="1" dirty="0"/>
              <a:t>Deep Learning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dirty="0"/>
              <a:t>Este projeto visa </a:t>
            </a:r>
            <a:r>
              <a:rPr lang="en-US" dirty="0" err="1"/>
              <a:t>obter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melhor previsão a </a:t>
            </a:r>
            <a:r>
              <a:rPr lang="en-US" dirty="0" err="1"/>
              <a:t>curto</a:t>
            </a:r>
            <a:r>
              <a:rPr lang="en-US" dirty="0"/>
              <a:t> prazo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  <p:sp>
        <p:nvSpPr>
          <p:cNvPr id="165" name="Google Shape;165;p27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3998" cy="89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01. Introdução</a:t>
            </a:r>
            <a:endParaRPr dirty="0"/>
          </a:p>
        </p:txBody>
      </p:sp>
      <p:sp>
        <p:nvSpPr>
          <p:cNvPr id="167" name="Google Shape;167;p27"/>
          <p:cNvSpPr/>
          <p:nvPr/>
        </p:nvSpPr>
        <p:spPr>
          <a:xfrm>
            <a:off x="0" y="1577400"/>
            <a:ext cx="362100" cy="1988700"/>
          </a:xfrm>
          <a:prstGeom prst="rect">
            <a:avLst/>
          </a:prstGeom>
          <a:solidFill>
            <a:srgbClr val="CFC3AC">
              <a:alpha val="58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D3DEF46-7D26-211D-7E1E-E7BFEF2C0CDD}"/>
              </a:ext>
            </a:extLst>
          </p:cNvPr>
          <p:cNvSpPr txBox="1"/>
          <p:nvPr/>
        </p:nvSpPr>
        <p:spPr>
          <a:xfrm>
            <a:off x="8693150" y="4835723"/>
            <a:ext cx="4508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6BB2268-1EE5-470E-B44E-703222FAED00}" type="slidenum">
              <a:rPr lang="pt-PT" smtClean="0"/>
              <a:t>3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40180786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541;p47">
            <a:extLst>
              <a:ext uri="{FF2B5EF4-FFF2-40B4-BE49-F238E27FC236}">
                <a16:creationId xmlns:a16="http://schemas.microsoft.com/office/drawing/2014/main" id="{327E1ABD-139B-F73F-46EE-FFEE10544264}"/>
              </a:ext>
            </a:extLst>
          </p:cNvPr>
          <p:cNvSpPr/>
          <p:nvPr/>
        </p:nvSpPr>
        <p:spPr>
          <a:xfrm>
            <a:off x="7812682" y="1221578"/>
            <a:ext cx="1329600" cy="3921921"/>
          </a:xfrm>
          <a:prstGeom prst="rect">
            <a:avLst/>
          </a:prstGeom>
          <a:solidFill>
            <a:srgbClr val="434343">
              <a:alpha val="732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7" name="Google Shape;541;p47">
            <a:extLst>
              <a:ext uri="{FF2B5EF4-FFF2-40B4-BE49-F238E27FC236}">
                <a16:creationId xmlns:a16="http://schemas.microsoft.com/office/drawing/2014/main" id="{F6815067-18E0-4586-F289-8FF41D59A7F4}"/>
              </a:ext>
            </a:extLst>
          </p:cNvPr>
          <p:cNvSpPr/>
          <p:nvPr/>
        </p:nvSpPr>
        <p:spPr>
          <a:xfrm>
            <a:off x="0" y="0"/>
            <a:ext cx="1329600" cy="3921918"/>
          </a:xfrm>
          <a:prstGeom prst="rect">
            <a:avLst/>
          </a:prstGeom>
          <a:solidFill>
            <a:srgbClr val="908269">
              <a:alpha val="732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" name="Google Shape;387;p42"/>
          <p:cNvSpPr/>
          <p:nvPr/>
        </p:nvSpPr>
        <p:spPr>
          <a:xfrm>
            <a:off x="5494020" y="1221579"/>
            <a:ext cx="3649929" cy="2700339"/>
          </a:xfrm>
          <a:prstGeom prst="rect">
            <a:avLst/>
          </a:prstGeom>
          <a:solidFill>
            <a:srgbClr val="9082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" name="Google Shape;389;p42"/>
          <p:cNvSpPr txBox="1">
            <a:spLocks noGrp="1"/>
          </p:cNvSpPr>
          <p:nvPr>
            <p:ph type="ctrTitle"/>
          </p:nvPr>
        </p:nvSpPr>
        <p:spPr>
          <a:xfrm>
            <a:off x="0" y="-11192"/>
            <a:ext cx="9144000" cy="62198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02. Enquadramento teórico</a:t>
            </a:r>
            <a:endParaRPr dirty="0"/>
          </a:p>
        </p:txBody>
      </p:sp>
      <p:grpSp>
        <p:nvGrpSpPr>
          <p:cNvPr id="426" name="Group 425">
            <a:extLst>
              <a:ext uri="{FF2B5EF4-FFF2-40B4-BE49-F238E27FC236}">
                <a16:creationId xmlns:a16="http://schemas.microsoft.com/office/drawing/2014/main" id="{6265784A-CDFF-0A5A-3F79-DEBB1902D043}"/>
              </a:ext>
            </a:extLst>
          </p:cNvPr>
          <p:cNvGrpSpPr/>
          <p:nvPr/>
        </p:nvGrpSpPr>
        <p:grpSpPr>
          <a:xfrm>
            <a:off x="1718" y="1221580"/>
            <a:ext cx="3368542" cy="2700339"/>
            <a:chOff x="-4133" y="621981"/>
            <a:chExt cx="3368542" cy="2700339"/>
          </a:xfrm>
        </p:grpSpPr>
        <p:sp>
          <p:nvSpPr>
            <p:cNvPr id="386" name="Google Shape;386;p42"/>
            <p:cNvSpPr/>
            <p:nvPr/>
          </p:nvSpPr>
          <p:spPr>
            <a:xfrm>
              <a:off x="-4133" y="621981"/>
              <a:ext cx="3368542" cy="2700339"/>
            </a:xfrm>
            <a:prstGeom prst="rect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" name="Google Shape;673;p28">
              <a:extLst>
                <a:ext uri="{FF2B5EF4-FFF2-40B4-BE49-F238E27FC236}">
                  <a16:creationId xmlns:a16="http://schemas.microsoft.com/office/drawing/2014/main" id="{65C8EDBB-FAEF-75AC-16B4-D00DC8AFCCEB}"/>
                </a:ext>
              </a:extLst>
            </p:cNvPr>
            <p:cNvSpPr/>
            <p:nvPr/>
          </p:nvSpPr>
          <p:spPr>
            <a:xfrm>
              <a:off x="126888" y="1087683"/>
              <a:ext cx="3106497" cy="2078745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  <a:ln w="76200" cap="flat" cmpd="sng">
              <a:noFill/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22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8D42893-A48D-ADD5-6906-766E91933AF4}"/>
                </a:ext>
              </a:extLst>
            </p:cNvPr>
            <p:cNvSpPr txBox="1"/>
            <p:nvPr/>
          </p:nvSpPr>
          <p:spPr>
            <a:xfrm>
              <a:off x="690123" y="731548"/>
              <a:ext cx="198002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PT" sz="1600" b="1" dirty="0">
                  <a:solidFill>
                    <a:schemeClr val="bg1"/>
                  </a:solidFill>
                  <a:latin typeface="Catamaran Light" panose="020B0604020202020204" charset="0"/>
                  <a:cs typeface="Catamaran Light" panose="020B0604020202020204" charset="0"/>
                </a:rPr>
                <a:t>O neurónio artificial</a:t>
              </a:r>
            </a:p>
          </p:txBody>
        </p:sp>
      </p:grpSp>
      <p:pic>
        <p:nvPicPr>
          <p:cNvPr id="424" name="Picture 423">
            <a:extLst>
              <a:ext uri="{FF2B5EF4-FFF2-40B4-BE49-F238E27FC236}">
                <a16:creationId xmlns:a16="http://schemas.microsoft.com/office/drawing/2014/main" id="{64638C8C-EA10-9C19-8F55-6171B91FC0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7800" y="1687282"/>
            <a:ext cx="3566148" cy="2176040"/>
          </a:xfrm>
          <a:prstGeom prst="rect">
            <a:avLst/>
          </a:prstGeom>
        </p:spPr>
      </p:pic>
      <p:sp>
        <p:nvSpPr>
          <p:cNvPr id="425" name="TextBox 424">
            <a:extLst>
              <a:ext uri="{FF2B5EF4-FFF2-40B4-BE49-F238E27FC236}">
                <a16:creationId xmlns:a16="http://schemas.microsoft.com/office/drawing/2014/main" id="{0366687C-DC4E-A05D-58B4-189FDA826AAC}"/>
              </a:ext>
            </a:extLst>
          </p:cNvPr>
          <p:cNvSpPr txBox="1"/>
          <p:nvPr/>
        </p:nvSpPr>
        <p:spPr>
          <a:xfrm>
            <a:off x="5731850" y="1331147"/>
            <a:ext cx="31742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600" b="1" dirty="0">
                <a:solidFill>
                  <a:schemeClr val="bg1"/>
                </a:solidFill>
                <a:latin typeface="Catamaran Light" panose="020B0604020202020204" charset="0"/>
                <a:cs typeface="Catamaran Light" panose="020B0604020202020204" charset="0"/>
              </a:rPr>
              <a:t>Rede neuronal em </a:t>
            </a:r>
            <a:r>
              <a:rPr lang="pt-PT" sz="1600" b="1" i="1" dirty="0" err="1">
                <a:solidFill>
                  <a:schemeClr val="bg1"/>
                </a:solidFill>
                <a:latin typeface="Catamaran Light" panose="020B0604020202020204" charset="0"/>
                <a:cs typeface="Catamaran Light" panose="020B0604020202020204" charset="0"/>
              </a:rPr>
              <a:t>Deep</a:t>
            </a:r>
            <a:r>
              <a:rPr lang="pt-PT" sz="1600" b="1" i="1" dirty="0">
                <a:solidFill>
                  <a:schemeClr val="bg1"/>
                </a:solidFill>
                <a:latin typeface="Catamaran Light" panose="020B0604020202020204" charset="0"/>
                <a:cs typeface="Catamaran Light" panose="020B0604020202020204" charset="0"/>
              </a:rPr>
              <a:t> </a:t>
            </a:r>
            <a:r>
              <a:rPr lang="pt-PT" sz="1600" b="1" i="1" dirty="0" err="1">
                <a:solidFill>
                  <a:schemeClr val="bg1"/>
                </a:solidFill>
                <a:latin typeface="Catamaran Light" panose="020B0604020202020204" charset="0"/>
                <a:cs typeface="Catamaran Light" panose="020B0604020202020204" charset="0"/>
              </a:rPr>
              <a:t>Learning</a:t>
            </a:r>
            <a:endParaRPr lang="pt-PT" sz="1600" b="1" i="1" dirty="0">
              <a:solidFill>
                <a:schemeClr val="bg1"/>
              </a:solidFill>
              <a:latin typeface="Catamaran Light" panose="020B0604020202020204" charset="0"/>
              <a:cs typeface="Catamaran Ligh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42224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389;p42">
            <a:extLst>
              <a:ext uri="{FF2B5EF4-FFF2-40B4-BE49-F238E27FC236}">
                <a16:creationId xmlns:a16="http://schemas.microsoft.com/office/drawing/2014/main" id="{735681C0-5A7B-A2F8-8509-8A53A9DEC8DF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0" y="0"/>
            <a:ext cx="9144000" cy="61078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02. Enquadramento teórico</a:t>
            </a:r>
            <a:endParaRPr sz="240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991D3D1-1A0C-3E7C-5166-17804BCC7446}"/>
              </a:ext>
            </a:extLst>
          </p:cNvPr>
          <p:cNvGrpSpPr/>
          <p:nvPr/>
        </p:nvGrpSpPr>
        <p:grpSpPr>
          <a:xfrm>
            <a:off x="0" y="1454987"/>
            <a:ext cx="9144000" cy="2233525"/>
            <a:chOff x="0" y="1334506"/>
            <a:chExt cx="9144000" cy="2233525"/>
          </a:xfrm>
        </p:grpSpPr>
        <p:sp>
          <p:nvSpPr>
            <p:cNvPr id="24" name="Google Shape;175;p28">
              <a:extLst>
                <a:ext uri="{FF2B5EF4-FFF2-40B4-BE49-F238E27FC236}">
                  <a16:creationId xmlns:a16="http://schemas.microsoft.com/office/drawing/2014/main" id="{E7CF7A0E-37E9-5211-864C-EB6C524E2708}"/>
                </a:ext>
              </a:extLst>
            </p:cNvPr>
            <p:cNvSpPr/>
            <p:nvPr/>
          </p:nvSpPr>
          <p:spPr>
            <a:xfrm>
              <a:off x="0" y="1349342"/>
              <a:ext cx="4580208" cy="2218615"/>
            </a:xfrm>
            <a:prstGeom prst="rect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75;p28">
              <a:extLst>
                <a:ext uri="{FF2B5EF4-FFF2-40B4-BE49-F238E27FC236}">
                  <a16:creationId xmlns:a16="http://schemas.microsoft.com/office/drawing/2014/main" id="{0F7BEB39-C3E4-83CA-D8EF-008D71204F3D}"/>
                </a:ext>
              </a:extLst>
            </p:cNvPr>
            <p:cNvSpPr/>
            <p:nvPr/>
          </p:nvSpPr>
          <p:spPr>
            <a:xfrm>
              <a:off x="4580208" y="1349268"/>
              <a:ext cx="4563792" cy="2218763"/>
            </a:xfrm>
            <a:prstGeom prst="rect">
              <a:avLst/>
            </a:prstGeom>
            <a:solidFill>
              <a:srgbClr val="9082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1270" name="Picture 6" descr="Introduction to Convolutional Neural Networks Architecture">
              <a:extLst>
                <a:ext uri="{FF2B5EF4-FFF2-40B4-BE49-F238E27FC236}">
                  <a16:creationId xmlns:a16="http://schemas.microsoft.com/office/drawing/2014/main" id="{54B66652-7B90-EE36-21C8-A40155FA585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597"/>
            <a:stretch/>
          </p:blipFill>
          <p:spPr bwMode="auto">
            <a:xfrm>
              <a:off x="4886176" y="1800353"/>
              <a:ext cx="3933534" cy="15099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Google Shape;172;p28">
              <a:extLst>
                <a:ext uri="{FF2B5EF4-FFF2-40B4-BE49-F238E27FC236}">
                  <a16:creationId xmlns:a16="http://schemas.microsoft.com/office/drawing/2014/main" id="{23C72A05-3B8B-821D-1C2F-62AE121337F7}"/>
                </a:ext>
              </a:extLst>
            </p:cNvPr>
            <p:cNvSpPr txBox="1">
              <a:spLocks/>
            </p:cNvSpPr>
            <p:nvPr/>
          </p:nvSpPr>
          <p:spPr>
            <a:xfrm>
              <a:off x="4560933" y="1334506"/>
              <a:ext cx="4580208" cy="22708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Livvic"/>
                <a:buNone/>
                <a:defRPr sz="2400" b="1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vvic"/>
                <a:buNone/>
                <a:defRPr sz="3000" b="1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vvic"/>
                <a:buNone/>
                <a:defRPr sz="3000" b="1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vvic"/>
                <a:buNone/>
                <a:defRPr sz="3000" b="1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vvic"/>
                <a:buNone/>
                <a:defRPr sz="3000" b="1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vvic"/>
                <a:buNone/>
                <a:defRPr sz="3000" b="1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vvic"/>
                <a:buNone/>
                <a:defRPr sz="3000" b="1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vvic"/>
                <a:buNone/>
                <a:defRPr sz="3000" b="1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vvic"/>
                <a:buNone/>
                <a:defRPr sz="3000" b="1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9pPr>
            </a:lstStyle>
            <a:p>
              <a:pPr algn="ctr"/>
              <a:r>
                <a:rPr lang="en-US" sz="1600" dirty="0"/>
                <a:t>Convolutional Layer</a:t>
              </a:r>
            </a:p>
          </p:txBody>
        </p:sp>
        <p:pic>
          <p:nvPicPr>
            <p:cNvPr id="15" name="Picture 14" descr="A graph of red and blue dots&#10;&#10;Description automatically generated">
              <a:extLst>
                <a:ext uri="{FF2B5EF4-FFF2-40B4-BE49-F238E27FC236}">
                  <a16:creationId xmlns:a16="http://schemas.microsoft.com/office/drawing/2014/main" id="{2133E2E2-BDEA-7FDD-9773-3DBB1AC475A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01542" y="1660816"/>
              <a:ext cx="2377125" cy="1821868"/>
            </a:xfrm>
            <a:prstGeom prst="rect">
              <a:avLst/>
            </a:prstGeom>
          </p:spPr>
        </p:pic>
        <p:sp>
          <p:nvSpPr>
            <p:cNvPr id="16" name="Google Shape;172;p28">
              <a:extLst>
                <a:ext uri="{FF2B5EF4-FFF2-40B4-BE49-F238E27FC236}">
                  <a16:creationId xmlns:a16="http://schemas.microsoft.com/office/drawing/2014/main" id="{2C584BFF-C2CF-EA99-3265-C7EA08EC4580}"/>
                </a:ext>
              </a:extLst>
            </p:cNvPr>
            <p:cNvSpPr txBox="1">
              <a:spLocks/>
            </p:cNvSpPr>
            <p:nvPr/>
          </p:nvSpPr>
          <p:spPr>
            <a:xfrm>
              <a:off x="1" y="1349194"/>
              <a:ext cx="4560934" cy="2082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Livvic"/>
                <a:buNone/>
                <a:defRPr sz="2400" b="1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vvic"/>
                <a:buNone/>
                <a:defRPr sz="3000" b="1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vvic"/>
                <a:buNone/>
                <a:defRPr sz="3000" b="1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vvic"/>
                <a:buNone/>
                <a:defRPr sz="3000" b="1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vvic"/>
                <a:buNone/>
                <a:defRPr sz="3000" b="1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vvic"/>
                <a:buNone/>
                <a:defRPr sz="3000" b="1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vvic"/>
                <a:buNone/>
                <a:defRPr sz="3000" b="1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vvic"/>
                <a:buNone/>
                <a:defRPr sz="3000" b="1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vvic"/>
                <a:buNone/>
                <a:defRPr sz="3000" b="1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9pPr>
            </a:lstStyle>
            <a:p>
              <a:pPr algn="ctr"/>
              <a:r>
                <a:rPr lang="en-US" sz="1600" dirty="0">
                  <a:solidFill>
                    <a:schemeClr val="bg1"/>
                  </a:solidFill>
                </a:rPr>
                <a:t>Batch Normalization Layer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021160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389;p42">
            <a:extLst>
              <a:ext uri="{FF2B5EF4-FFF2-40B4-BE49-F238E27FC236}">
                <a16:creationId xmlns:a16="http://schemas.microsoft.com/office/drawing/2014/main" id="{735681C0-5A7B-A2F8-8509-8A53A9DEC8DF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0" y="0"/>
            <a:ext cx="9144000" cy="61078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02. Enquadramento teórico</a:t>
            </a:r>
            <a:endParaRPr sz="240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F466EEF-38E4-D8C5-80C2-A8604F8274AE}"/>
              </a:ext>
            </a:extLst>
          </p:cNvPr>
          <p:cNvGrpSpPr/>
          <p:nvPr/>
        </p:nvGrpSpPr>
        <p:grpSpPr>
          <a:xfrm>
            <a:off x="0" y="1414701"/>
            <a:ext cx="9144001" cy="2314097"/>
            <a:chOff x="-1" y="1514074"/>
            <a:chExt cx="9144001" cy="2314097"/>
          </a:xfrm>
        </p:grpSpPr>
        <p:sp>
          <p:nvSpPr>
            <p:cNvPr id="175" name="Google Shape;175;p28"/>
            <p:cNvSpPr/>
            <p:nvPr/>
          </p:nvSpPr>
          <p:spPr>
            <a:xfrm>
              <a:off x="-1" y="1514148"/>
              <a:ext cx="4523961" cy="2313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" name="Google Shape;172;p28">
              <a:extLst>
                <a:ext uri="{FF2B5EF4-FFF2-40B4-BE49-F238E27FC236}">
                  <a16:creationId xmlns:a16="http://schemas.microsoft.com/office/drawing/2014/main" id="{364AB9A7-ED2A-2FA4-2111-7B347D603CA0}"/>
                </a:ext>
              </a:extLst>
            </p:cNvPr>
            <p:cNvSpPr txBox="1">
              <a:spLocks/>
            </p:cNvSpPr>
            <p:nvPr/>
          </p:nvSpPr>
          <p:spPr>
            <a:xfrm>
              <a:off x="0" y="1528911"/>
              <a:ext cx="4456596" cy="22000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Livvic"/>
                <a:buNone/>
                <a:defRPr sz="2400" b="1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vvic"/>
                <a:buNone/>
                <a:defRPr sz="3000" b="1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vvic"/>
                <a:buNone/>
                <a:defRPr sz="3000" b="1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vvic"/>
                <a:buNone/>
                <a:defRPr sz="3000" b="1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vvic"/>
                <a:buNone/>
                <a:defRPr sz="3000" b="1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vvic"/>
                <a:buNone/>
                <a:defRPr sz="3000" b="1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vvic"/>
                <a:buNone/>
                <a:defRPr sz="3000" b="1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vvic"/>
                <a:buNone/>
                <a:defRPr sz="3000" b="1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vvic"/>
                <a:buNone/>
                <a:defRPr sz="3000" b="1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9pPr>
            </a:lstStyle>
            <a:p>
              <a:pPr algn="ctr"/>
              <a:r>
                <a:rPr lang="en-US" sz="1600" dirty="0"/>
                <a:t>Pooling Layer</a:t>
              </a:r>
            </a:p>
          </p:txBody>
        </p:sp>
        <p:sp>
          <p:nvSpPr>
            <p:cNvPr id="14" name="Google Shape;175;p28">
              <a:extLst>
                <a:ext uri="{FF2B5EF4-FFF2-40B4-BE49-F238E27FC236}">
                  <a16:creationId xmlns:a16="http://schemas.microsoft.com/office/drawing/2014/main" id="{DC4B8F4F-5810-8BD6-295A-178875718EF9}"/>
                </a:ext>
              </a:extLst>
            </p:cNvPr>
            <p:cNvSpPr/>
            <p:nvPr/>
          </p:nvSpPr>
          <p:spPr>
            <a:xfrm>
              <a:off x="4460408" y="1514222"/>
              <a:ext cx="4683592" cy="2313949"/>
            </a:xfrm>
            <a:prstGeom prst="rect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8" name="Picture 7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F62F7D32-C6A6-D53E-8C36-534DBC2BF4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27773" y="1863861"/>
              <a:ext cx="4409315" cy="1786219"/>
            </a:xfrm>
            <a:prstGeom prst="rect">
              <a:avLst/>
            </a:prstGeom>
          </p:spPr>
        </p:pic>
        <p:sp>
          <p:nvSpPr>
            <p:cNvPr id="12" name="Google Shape;172;p28">
              <a:extLst>
                <a:ext uri="{FF2B5EF4-FFF2-40B4-BE49-F238E27FC236}">
                  <a16:creationId xmlns:a16="http://schemas.microsoft.com/office/drawing/2014/main" id="{A7EDC78E-E581-B565-FC12-E13298092372}"/>
                </a:ext>
              </a:extLst>
            </p:cNvPr>
            <p:cNvSpPr txBox="1">
              <a:spLocks/>
            </p:cNvSpPr>
            <p:nvPr/>
          </p:nvSpPr>
          <p:spPr>
            <a:xfrm>
              <a:off x="4256353" y="1514074"/>
              <a:ext cx="4883835" cy="205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Livvic"/>
                <a:buNone/>
                <a:defRPr sz="2400" b="1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vvic"/>
                <a:buNone/>
                <a:defRPr sz="3000" b="1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vvic"/>
                <a:buNone/>
                <a:defRPr sz="3000" b="1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vvic"/>
                <a:buNone/>
                <a:defRPr sz="3000" b="1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vvic"/>
                <a:buNone/>
                <a:defRPr sz="3000" b="1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vvic"/>
                <a:buNone/>
                <a:defRPr sz="3000" b="1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vvic"/>
                <a:buNone/>
                <a:defRPr sz="3000" b="1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vvic"/>
                <a:buNone/>
                <a:defRPr sz="3000" b="1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vvic"/>
                <a:buNone/>
                <a:defRPr sz="3000" b="1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9pPr>
            </a:lstStyle>
            <a:p>
              <a:pPr algn="ctr"/>
              <a:r>
                <a:rPr lang="en-US" sz="1600" dirty="0">
                  <a:solidFill>
                    <a:schemeClr val="bg1"/>
                  </a:solidFill>
                </a:rPr>
                <a:t>Dropout Layer</a:t>
              </a:r>
            </a:p>
          </p:txBody>
        </p:sp>
      </p:grpSp>
      <p:pic>
        <p:nvPicPr>
          <p:cNvPr id="1026" name="Picture 2" descr="Convolutional Neural Network Champions —Part 1: LeNet-5 (TensorFlow 2.x) |  by Amir Nejad | Towards Data Science">
            <a:extLst>
              <a:ext uri="{FF2B5EF4-FFF2-40B4-BE49-F238E27FC236}">
                <a16:creationId xmlns:a16="http://schemas.microsoft.com/office/drawing/2014/main" id="{0CB9DA03-0963-1473-D848-949BC0F5FB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8760" y="2065194"/>
            <a:ext cx="2502560" cy="1184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73776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541;p47">
            <a:extLst>
              <a:ext uri="{FF2B5EF4-FFF2-40B4-BE49-F238E27FC236}">
                <a16:creationId xmlns:a16="http://schemas.microsoft.com/office/drawing/2014/main" id="{2E2E64E0-0A53-E42A-4601-4EC7D5701AF3}"/>
              </a:ext>
            </a:extLst>
          </p:cNvPr>
          <p:cNvSpPr/>
          <p:nvPr/>
        </p:nvSpPr>
        <p:spPr>
          <a:xfrm rot="5400000">
            <a:off x="4265922" y="-2007330"/>
            <a:ext cx="526151" cy="4510085"/>
          </a:xfrm>
          <a:prstGeom prst="rect">
            <a:avLst/>
          </a:prstGeom>
          <a:solidFill>
            <a:srgbClr val="9082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9" name="Google Shape;539;p47"/>
          <p:cNvSpPr/>
          <p:nvPr/>
        </p:nvSpPr>
        <p:spPr>
          <a:xfrm>
            <a:off x="7114906" y="773237"/>
            <a:ext cx="1329600" cy="4370100"/>
          </a:xfrm>
          <a:prstGeom prst="rect">
            <a:avLst/>
          </a:prstGeom>
          <a:solidFill>
            <a:srgbClr val="908269">
              <a:alpha val="732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" name="Google Shape;541;p47"/>
          <p:cNvSpPr/>
          <p:nvPr/>
        </p:nvSpPr>
        <p:spPr>
          <a:xfrm>
            <a:off x="0" y="0"/>
            <a:ext cx="1329600" cy="4370100"/>
          </a:xfrm>
          <a:prstGeom prst="rect">
            <a:avLst/>
          </a:prstGeom>
          <a:solidFill>
            <a:srgbClr val="908269">
              <a:alpha val="732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2" name="Google Shape;542;p47"/>
          <p:cNvSpPr/>
          <p:nvPr/>
        </p:nvSpPr>
        <p:spPr>
          <a:xfrm>
            <a:off x="720000" y="975325"/>
            <a:ext cx="2271300" cy="1165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43" name="Google Shape;543;p47"/>
          <p:cNvSpPr txBox="1">
            <a:spLocks noGrp="1"/>
          </p:cNvSpPr>
          <p:nvPr>
            <p:ph type="ctrTitle"/>
          </p:nvPr>
        </p:nvSpPr>
        <p:spPr>
          <a:xfrm>
            <a:off x="0" y="163"/>
            <a:ext cx="91440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03. Ferramentas utilizadas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553" name="Google Shape;553;p47"/>
          <p:cNvSpPr txBox="1">
            <a:spLocks noGrp="1"/>
          </p:cNvSpPr>
          <p:nvPr>
            <p:ph type="subTitle" idx="1"/>
          </p:nvPr>
        </p:nvSpPr>
        <p:spPr>
          <a:xfrm>
            <a:off x="699494" y="1745502"/>
            <a:ext cx="2291806" cy="3950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bg1"/>
                </a:solidFill>
              </a:rPr>
              <a:t>→ </a:t>
            </a:r>
            <a:r>
              <a:rPr lang="pt-BR" i="1" dirty="0">
                <a:solidFill>
                  <a:schemeClr val="bg1"/>
                </a:solidFill>
              </a:rPr>
              <a:t>Framework</a:t>
            </a:r>
            <a:r>
              <a:rPr lang="pt-BR" dirty="0">
                <a:solidFill>
                  <a:schemeClr val="bg1"/>
                </a:solidFill>
              </a:rPr>
              <a:t> baseada em </a:t>
            </a:r>
            <a:r>
              <a:rPr lang="pt-BR" i="1" dirty="0">
                <a:solidFill>
                  <a:schemeClr val="bg1"/>
                </a:solidFill>
              </a:rPr>
              <a:t>HTML</a:t>
            </a:r>
            <a:r>
              <a:rPr lang="pt-BR" dirty="0">
                <a:solidFill>
                  <a:schemeClr val="bg1"/>
                </a:solidFill>
              </a:rPr>
              <a:t>, </a:t>
            </a:r>
            <a:r>
              <a:rPr lang="pt-BR" i="1" dirty="0">
                <a:solidFill>
                  <a:schemeClr val="bg1"/>
                </a:solidFill>
              </a:rPr>
              <a:t>CSS</a:t>
            </a:r>
            <a:r>
              <a:rPr lang="pt-BR" dirty="0">
                <a:solidFill>
                  <a:schemeClr val="bg1"/>
                </a:solidFill>
              </a:rPr>
              <a:t>  e </a:t>
            </a:r>
            <a:r>
              <a:rPr lang="pt-BR" i="1" dirty="0" err="1">
                <a:solidFill>
                  <a:schemeClr val="bg1"/>
                </a:solidFill>
              </a:rPr>
              <a:t>JavaScript</a:t>
            </a:r>
            <a:endParaRPr lang="pt-BR" i="1" dirty="0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bg1"/>
              </a:solidFill>
            </a:endParaRPr>
          </a:p>
        </p:txBody>
      </p:sp>
      <p:sp>
        <p:nvSpPr>
          <p:cNvPr id="556" name="Google Shape;556;p47"/>
          <p:cNvSpPr txBox="1">
            <a:spLocks noGrp="1"/>
          </p:cNvSpPr>
          <p:nvPr>
            <p:ph type="ctrTitle" idx="2"/>
          </p:nvPr>
        </p:nvSpPr>
        <p:spPr>
          <a:xfrm>
            <a:off x="636813" y="1262834"/>
            <a:ext cx="1412236" cy="37812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Vue.js</a:t>
            </a:r>
            <a:endParaRPr dirty="0">
              <a:solidFill>
                <a:schemeClr val="lt1"/>
              </a:solidFill>
            </a:endParaRPr>
          </a:p>
        </p:txBody>
      </p:sp>
      <p:pic>
        <p:nvPicPr>
          <p:cNvPr id="1026" name="Picture 2" descr="Vue.js - Wikipedia">
            <a:extLst>
              <a:ext uri="{FF2B5EF4-FFF2-40B4-BE49-F238E27FC236}">
                <a16:creationId xmlns:a16="http://schemas.microsoft.com/office/drawing/2014/main" id="{57AB2F83-6208-93AF-9435-D5840DAF9F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844" y="1036851"/>
            <a:ext cx="556856" cy="482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542;p47">
            <a:extLst>
              <a:ext uri="{FF2B5EF4-FFF2-40B4-BE49-F238E27FC236}">
                <a16:creationId xmlns:a16="http://schemas.microsoft.com/office/drawing/2014/main" id="{346FB887-4A6D-5C10-F834-143953D5E89B}"/>
              </a:ext>
            </a:extLst>
          </p:cNvPr>
          <p:cNvSpPr/>
          <p:nvPr/>
        </p:nvSpPr>
        <p:spPr>
          <a:xfrm>
            <a:off x="5508406" y="932344"/>
            <a:ext cx="2271300" cy="1165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" name="Google Shape;553;p47">
            <a:extLst>
              <a:ext uri="{FF2B5EF4-FFF2-40B4-BE49-F238E27FC236}">
                <a16:creationId xmlns:a16="http://schemas.microsoft.com/office/drawing/2014/main" id="{719DD517-10E6-1203-695A-4BE49FED38AC}"/>
              </a:ext>
            </a:extLst>
          </p:cNvPr>
          <p:cNvSpPr txBox="1">
            <a:spLocks/>
          </p:cNvSpPr>
          <p:nvPr/>
        </p:nvSpPr>
        <p:spPr>
          <a:xfrm>
            <a:off x="5487900" y="1702521"/>
            <a:ext cx="2291806" cy="3950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rgbClr val="000000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rgbClr val="000000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rgbClr val="000000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rgbClr val="000000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rgbClr val="000000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rgbClr val="000000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rgbClr val="000000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rgbClr val="000000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pPr marL="0" indent="0" algn="r"/>
            <a:r>
              <a:rPr lang="pt-BR" dirty="0">
                <a:solidFill>
                  <a:schemeClr val="bg1"/>
                </a:solidFill>
              </a:rPr>
              <a:t>→ Plataforma de gestão e controlo de versões</a:t>
            </a:r>
            <a:endParaRPr lang="pt-BR" i="1" dirty="0">
              <a:solidFill>
                <a:schemeClr val="bg1"/>
              </a:solidFill>
            </a:endParaRPr>
          </a:p>
          <a:p>
            <a:pPr marL="0" indent="0"/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4" name="Google Shape;556;p47">
            <a:extLst>
              <a:ext uri="{FF2B5EF4-FFF2-40B4-BE49-F238E27FC236}">
                <a16:creationId xmlns:a16="http://schemas.microsoft.com/office/drawing/2014/main" id="{FA72299B-7FE1-537B-BCE5-876F6903F0CF}"/>
              </a:ext>
            </a:extLst>
          </p:cNvPr>
          <p:cNvSpPr txBox="1">
            <a:spLocks/>
          </p:cNvSpPr>
          <p:nvPr/>
        </p:nvSpPr>
        <p:spPr>
          <a:xfrm>
            <a:off x="5321989" y="1278875"/>
            <a:ext cx="1848117" cy="378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algn="r"/>
            <a:r>
              <a:rPr lang="en-US" dirty="0">
                <a:solidFill>
                  <a:schemeClr val="lt1"/>
                </a:solidFill>
              </a:rPr>
              <a:t>GitHub</a:t>
            </a:r>
          </a:p>
        </p:txBody>
      </p:sp>
      <p:sp>
        <p:nvSpPr>
          <p:cNvPr id="6" name="Google Shape;542;p47">
            <a:extLst>
              <a:ext uri="{FF2B5EF4-FFF2-40B4-BE49-F238E27FC236}">
                <a16:creationId xmlns:a16="http://schemas.microsoft.com/office/drawing/2014/main" id="{4683090D-0854-5E2B-F029-404C4FE2EB58}"/>
              </a:ext>
            </a:extLst>
          </p:cNvPr>
          <p:cNvSpPr/>
          <p:nvPr/>
        </p:nvSpPr>
        <p:spPr>
          <a:xfrm>
            <a:off x="5508406" y="2156533"/>
            <a:ext cx="2271300" cy="1165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" name="Google Shape;553;p47">
            <a:extLst>
              <a:ext uri="{FF2B5EF4-FFF2-40B4-BE49-F238E27FC236}">
                <a16:creationId xmlns:a16="http://schemas.microsoft.com/office/drawing/2014/main" id="{6FAAEC8C-7CB6-93C6-B1B0-0823E1AB7EAB}"/>
              </a:ext>
            </a:extLst>
          </p:cNvPr>
          <p:cNvSpPr txBox="1">
            <a:spLocks/>
          </p:cNvSpPr>
          <p:nvPr/>
        </p:nvSpPr>
        <p:spPr>
          <a:xfrm>
            <a:off x="5487900" y="2926710"/>
            <a:ext cx="2291806" cy="3950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rgbClr val="000000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rgbClr val="000000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rgbClr val="000000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rgbClr val="000000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rgbClr val="000000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rgbClr val="000000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rgbClr val="000000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rgbClr val="000000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pPr marL="0" indent="0" algn="r"/>
            <a:r>
              <a:rPr lang="pt-BR" dirty="0">
                <a:solidFill>
                  <a:schemeClr val="bg1"/>
                </a:solidFill>
              </a:rPr>
              <a:t>→ </a:t>
            </a:r>
            <a:r>
              <a:rPr lang="pt-BR" i="1" dirty="0">
                <a:solidFill>
                  <a:schemeClr val="bg1"/>
                </a:solidFill>
              </a:rPr>
              <a:t>IDE  </a:t>
            </a:r>
            <a:r>
              <a:rPr lang="pt-BR" dirty="0">
                <a:solidFill>
                  <a:schemeClr val="bg1"/>
                </a:solidFill>
              </a:rPr>
              <a:t>com grande extensibilidade e terminal integrado</a:t>
            </a:r>
            <a:endParaRPr lang="pt-BR" i="1" dirty="0">
              <a:solidFill>
                <a:schemeClr val="bg1"/>
              </a:solidFill>
            </a:endParaRPr>
          </a:p>
        </p:txBody>
      </p:sp>
      <p:sp>
        <p:nvSpPr>
          <p:cNvPr id="8" name="Google Shape;556;p47">
            <a:extLst>
              <a:ext uri="{FF2B5EF4-FFF2-40B4-BE49-F238E27FC236}">
                <a16:creationId xmlns:a16="http://schemas.microsoft.com/office/drawing/2014/main" id="{B196F09B-137C-4AEB-6527-73439086E87D}"/>
              </a:ext>
            </a:extLst>
          </p:cNvPr>
          <p:cNvSpPr txBox="1">
            <a:spLocks/>
          </p:cNvSpPr>
          <p:nvPr/>
        </p:nvSpPr>
        <p:spPr>
          <a:xfrm>
            <a:off x="5377924" y="2468326"/>
            <a:ext cx="1726729" cy="378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algn="r"/>
            <a:r>
              <a:rPr lang="en-US" dirty="0">
                <a:solidFill>
                  <a:schemeClr val="lt1"/>
                </a:solidFill>
              </a:rPr>
              <a:t>Visual Studio Code</a:t>
            </a:r>
          </a:p>
        </p:txBody>
      </p:sp>
      <p:sp>
        <p:nvSpPr>
          <p:cNvPr id="10" name="Google Shape;542;p47">
            <a:extLst>
              <a:ext uri="{FF2B5EF4-FFF2-40B4-BE49-F238E27FC236}">
                <a16:creationId xmlns:a16="http://schemas.microsoft.com/office/drawing/2014/main" id="{6BB0F801-7F28-CAF4-27C4-06FE4E0FEC93}"/>
              </a:ext>
            </a:extLst>
          </p:cNvPr>
          <p:cNvSpPr/>
          <p:nvPr/>
        </p:nvSpPr>
        <p:spPr>
          <a:xfrm>
            <a:off x="5508406" y="3380231"/>
            <a:ext cx="2271300" cy="1165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" name="Google Shape;553;p47">
            <a:extLst>
              <a:ext uri="{FF2B5EF4-FFF2-40B4-BE49-F238E27FC236}">
                <a16:creationId xmlns:a16="http://schemas.microsoft.com/office/drawing/2014/main" id="{DA10962D-B223-B292-B5C6-AF493505B2BF}"/>
              </a:ext>
            </a:extLst>
          </p:cNvPr>
          <p:cNvSpPr txBox="1">
            <a:spLocks/>
          </p:cNvSpPr>
          <p:nvPr/>
        </p:nvSpPr>
        <p:spPr>
          <a:xfrm>
            <a:off x="5531128" y="4275595"/>
            <a:ext cx="2291806" cy="3950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rgbClr val="000000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rgbClr val="000000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rgbClr val="000000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rgbClr val="000000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rgbClr val="000000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rgbClr val="000000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rgbClr val="000000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rgbClr val="000000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pPr marL="0" indent="0" algn="r"/>
            <a:r>
              <a:rPr lang="pt-BR" dirty="0">
                <a:solidFill>
                  <a:schemeClr val="bg1"/>
                </a:solidFill>
              </a:rPr>
              <a:t>→ </a:t>
            </a:r>
            <a:r>
              <a:rPr lang="pt-BR" i="1" dirty="0">
                <a:solidFill>
                  <a:schemeClr val="bg1"/>
                </a:solidFill>
              </a:rPr>
              <a:t>IDE  </a:t>
            </a:r>
            <a:r>
              <a:rPr lang="pt-BR" dirty="0">
                <a:solidFill>
                  <a:schemeClr val="bg1"/>
                </a:solidFill>
              </a:rPr>
              <a:t>com suporte a células</a:t>
            </a:r>
            <a:endParaRPr lang="pt-BR" i="1" dirty="0">
              <a:solidFill>
                <a:schemeClr val="bg1"/>
              </a:solidFill>
            </a:endParaRPr>
          </a:p>
          <a:p>
            <a:pPr marL="0" indent="0"/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12" name="Google Shape;556;p47">
            <a:extLst>
              <a:ext uri="{FF2B5EF4-FFF2-40B4-BE49-F238E27FC236}">
                <a16:creationId xmlns:a16="http://schemas.microsoft.com/office/drawing/2014/main" id="{3B8409B0-0CCD-2084-543A-93131AEB9E70}"/>
              </a:ext>
            </a:extLst>
          </p:cNvPr>
          <p:cNvSpPr txBox="1">
            <a:spLocks/>
          </p:cNvSpPr>
          <p:nvPr/>
        </p:nvSpPr>
        <p:spPr>
          <a:xfrm>
            <a:off x="5649457" y="3725212"/>
            <a:ext cx="1412236" cy="378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algn="r"/>
            <a:r>
              <a:rPr lang="en-US" dirty="0">
                <a:solidFill>
                  <a:schemeClr val="lt1"/>
                </a:solidFill>
              </a:rPr>
              <a:t>Jupyter Notebook</a:t>
            </a:r>
          </a:p>
        </p:txBody>
      </p:sp>
      <p:pic>
        <p:nvPicPr>
          <p:cNvPr id="1032" name="Picture 8" descr="What About GitHub Desktop?. “GitHub Desktop” is an application that… | by  Adam Reed | Medium">
            <a:extLst>
              <a:ext uri="{FF2B5EF4-FFF2-40B4-BE49-F238E27FC236}">
                <a16:creationId xmlns:a16="http://schemas.microsoft.com/office/drawing/2014/main" id="{01EB5E26-8D64-8781-4261-EA31AE259D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2461" y="868975"/>
            <a:ext cx="657245" cy="714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Visual Studio Code — Vikipediya">
            <a:extLst>
              <a:ext uri="{FF2B5EF4-FFF2-40B4-BE49-F238E27FC236}">
                <a16:creationId xmlns:a16="http://schemas.microsoft.com/office/drawing/2014/main" id="{856C1A4B-3484-4AA1-9CE5-B108811BAE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6965" y="2177803"/>
            <a:ext cx="618565" cy="618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 descr="A logo with white text and orange circles&#10;&#10;Description automatically generated">
            <a:extLst>
              <a:ext uri="{FF2B5EF4-FFF2-40B4-BE49-F238E27FC236}">
                <a16:creationId xmlns:a16="http://schemas.microsoft.com/office/drawing/2014/main" id="{ED699ABA-5580-EDB9-6225-A24DDA10C1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14906" y="3407756"/>
            <a:ext cx="621919" cy="720370"/>
          </a:xfrm>
          <a:prstGeom prst="rect">
            <a:avLst/>
          </a:prstGeom>
        </p:spPr>
      </p:pic>
      <p:sp>
        <p:nvSpPr>
          <p:cNvPr id="16" name="Google Shape;540;p47">
            <a:extLst>
              <a:ext uri="{FF2B5EF4-FFF2-40B4-BE49-F238E27FC236}">
                <a16:creationId xmlns:a16="http://schemas.microsoft.com/office/drawing/2014/main" id="{34BA536B-626F-AB21-EC79-8DB3F36A4A4C}"/>
              </a:ext>
            </a:extLst>
          </p:cNvPr>
          <p:cNvSpPr/>
          <p:nvPr/>
        </p:nvSpPr>
        <p:spPr>
          <a:xfrm>
            <a:off x="720000" y="3431031"/>
            <a:ext cx="2271300" cy="1165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554;p47">
            <a:extLst>
              <a:ext uri="{FF2B5EF4-FFF2-40B4-BE49-F238E27FC236}">
                <a16:creationId xmlns:a16="http://schemas.microsoft.com/office/drawing/2014/main" id="{4E75AF07-1FE9-A103-4EB3-6210DF8C9341}"/>
              </a:ext>
            </a:extLst>
          </p:cNvPr>
          <p:cNvSpPr txBox="1">
            <a:spLocks/>
          </p:cNvSpPr>
          <p:nvPr/>
        </p:nvSpPr>
        <p:spPr>
          <a:xfrm>
            <a:off x="717850" y="4158344"/>
            <a:ext cx="2271300" cy="424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rgbClr val="000000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marL="914400" marR="0" lvl="1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rgbClr val="000000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L="1371600" marR="0" lvl="2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rgbClr val="000000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marR="0" lvl="3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rgbClr val="000000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marR="0" lvl="4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rgbClr val="000000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marR="0" lvl="5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rgbClr val="000000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marR="0" lvl="6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rgbClr val="000000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marR="0" lvl="7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rgbClr val="000000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marR="0" lvl="8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rgbClr val="000000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pPr marL="0" indent="0" algn="l"/>
            <a:r>
              <a:rPr lang="en-US" dirty="0">
                <a:solidFill>
                  <a:schemeClr val="bg1"/>
                </a:solidFill>
              </a:rPr>
              <a:t>→</a:t>
            </a:r>
            <a:r>
              <a:rPr lang="en-US" i="1" dirty="0">
                <a:solidFill>
                  <a:schemeClr val="bg1"/>
                </a:solidFill>
              </a:rPr>
              <a:t>Framework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em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i="1" dirty="0">
                <a:solidFill>
                  <a:schemeClr val="bg1"/>
                </a:solidFill>
              </a:rPr>
              <a:t>Python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focada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em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i="1" dirty="0">
                <a:solidFill>
                  <a:schemeClr val="bg1"/>
                </a:solidFill>
              </a:rPr>
              <a:t>Web </a:t>
            </a:r>
            <a:r>
              <a:rPr lang="en-US" i="1" dirty="0" err="1">
                <a:solidFill>
                  <a:schemeClr val="bg1"/>
                </a:solidFill>
              </a:rPr>
              <a:t>Developement</a:t>
            </a:r>
            <a:endParaRPr lang="en-US" i="1" dirty="0">
              <a:solidFill>
                <a:schemeClr val="bg1"/>
              </a:solidFill>
            </a:endParaRPr>
          </a:p>
        </p:txBody>
      </p:sp>
      <p:sp>
        <p:nvSpPr>
          <p:cNvPr id="18" name="Google Shape;555;p47">
            <a:extLst>
              <a:ext uri="{FF2B5EF4-FFF2-40B4-BE49-F238E27FC236}">
                <a16:creationId xmlns:a16="http://schemas.microsoft.com/office/drawing/2014/main" id="{77B08D8A-B9E2-D0D1-9328-2F29EC2F107E}"/>
              </a:ext>
            </a:extLst>
          </p:cNvPr>
          <p:cNvSpPr txBox="1">
            <a:spLocks/>
          </p:cNvSpPr>
          <p:nvPr/>
        </p:nvSpPr>
        <p:spPr>
          <a:xfrm>
            <a:off x="1254126" y="3731964"/>
            <a:ext cx="1481016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algn="l"/>
            <a:r>
              <a:rPr lang="en-US" dirty="0">
                <a:solidFill>
                  <a:schemeClr val="lt1"/>
                </a:solidFill>
              </a:rPr>
              <a:t>Flask</a:t>
            </a:r>
          </a:p>
        </p:txBody>
      </p:sp>
      <p:sp>
        <p:nvSpPr>
          <p:cNvPr id="540" name="Google Shape;540;p47"/>
          <p:cNvSpPr/>
          <p:nvPr/>
        </p:nvSpPr>
        <p:spPr>
          <a:xfrm>
            <a:off x="727522" y="2201158"/>
            <a:ext cx="2271300" cy="1165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4" name="Google Shape;554;p47"/>
          <p:cNvSpPr txBox="1">
            <a:spLocks noGrp="1"/>
          </p:cNvSpPr>
          <p:nvPr>
            <p:ph type="subTitle" idx="3"/>
          </p:nvPr>
        </p:nvSpPr>
        <p:spPr>
          <a:xfrm>
            <a:off x="725372" y="2928471"/>
            <a:ext cx="2271300" cy="4245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/>
                </a:solidFill>
              </a:rPr>
              <a:t>→</a:t>
            </a:r>
            <a:r>
              <a:rPr lang="en-US" i="1" dirty="0">
                <a:solidFill>
                  <a:schemeClr val="bg1"/>
                </a:solidFill>
              </a:rPr>
              <a:t>Framework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em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i="1" dirty="0">
                <a:solidFill>
                  <a:schemeClr val="bg1"/>
                </a:solidFill>
              </a:rPr>
              <a:t>Python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focada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em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i="1" dirty="0">
                <a:solidFill>
                  <a:schemeClr val="bg1"/>
                </a:solidFill>
              </a:rPr>
              <a:t>Machine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i="1" dirty="0">
                <a:solidFill>
                  <a:schemeClr val="bg1"/>
                </a:solidFill>
              </a:rPr>
              <a:t>Learning</a:t>
            </a:r>
            <a:endParaRPr i="1" dirty="0">
              <a:solidFill>
                <a:schemeClr val="bg1"/>
              </a:solidFill>
            </a:endParaRPr>
          </a:p>
        </p:txBody>
      </p:sp>
      <p:sp>
        <p:nvSpPr>
          <p:cNvPr id="555" name="Google Shape;555;p47"/>
          <p:cNvSpPr txBox="1">
            <a:spLocks noGrp="1"/>
          </p:cNvSpPr>
          <p:nvPr>
            <p:ph type="ctrTitle" idx="4"/>
          </p:nvPr>
        </p:nvSpPr>
        <p:spPr>
          <a:xfrm>
            <a:off x="1243873" y="2546565"/>
            <a:ext cx="1481016" cy="38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Tensorflow</a:t>
            </a:r>
            <a:endParaRPr dirty="0">
              <a:solidFill>
                <a:schemeClr val="lt1"/>
              </a:solidFill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C64213A0-4A20-F0ED-B8E2-29456A9FEE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273" y="2255653"/>
            <a:ext cx="587540" cy="628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34C64A78-6886-2D3F-3FDA-B5437D2385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146" y="3484043"/>
            <a:ext cx="516251" cy="516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45"/>
          <p:cNvSpPr/>
          <p:nvPr/>
        </p:nvSpPr>
        <p:spPr>
          <a:xfrm>
            <a:off x="5157466" y="1113067"/>
            <a:ext cx="352500" cy="477150"/>
          </a:xfrm>
          <a:prstGeom prst="rect">
            <a:avLst/>
          </a:prstGeom>
          <a:solidFill>
            <a:srgbClr val="CFC3AC">
              <a:alpha val="58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" name="Google Shape;454;p45"/>
          <p:cNvSpPr/>
          <p:nvPr/>
        </p:nvSpPr>
        <p:spPr>
          <a:xfrm>
            <a:off x="3801982" y="2933228"/>
            <a:ext cx="352500" cy="569289"/>
          </a:xfrm>
          <a:prstGeom prst="rect">
            <a:avLst/>
          </a:prstGeom>
          <a:solidFill>
            <a:srgbClr val="CFC3AC">
              <a:alpha val="58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" name="Google Shape;455;p45"/>
          <p:cNvSpPr/>
          <p:nvPr/>
        </p:nvSpPr>
        <p:spPr>
          <a:xfrm>
            <a:off x="6630907" y="2933228"/>
            <a:ext cx="352500" cy="569290"/>
          </a:xfrm>
          <a:prstGeom prst="rect">
            <a:avLst/>
          </a:prstGeom>
          <a:solidFill>
            <a:srgbClr val="CFC3AC">
              <a:alpha val="58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" name="Google Shape;456;p45"/>
          <p:cNvSpPr/>
          <p:nvPr/>
        </p:nvSpPr>
        <p:spPr>
          <a:xfrm>
            <a:off x="855569" y="2861416"/>
            <a:ext cx="352500" cy="641101"/>
          </a:xfrm>
          <a:prstGeom prst="rect">
            <a:avLst/>
          </a:prstGeom>
          <a:solidFill>
            <a:srgbClr val="CFC3AC">
              <a:alpha val="58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58" name="Google Shape;458;p45"/>
          <p:cNvCxnSpPr>
            <a:cxnSpLocks/>
          </p:cNvCxnSpPr>
          <p:nvPr/>
        </p:nvCxnSpPr>
        <p:spPr>
          <a:xfrm flipH="1" flipV="1">
            <a:off x="5316571" y="1113067"/>
            <a:ext cx="2613" cy="1156453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62" name="Google Shape;462;p45"/>
          <p:cNvGrpSpPr/>
          <p:nvPr/>
        </p:nvGrpSpPr>
        <p:grpSpPr>
          <a:xfrm>
            <a:off x="855569" y="2233128"/>
            <a:ext cx="6001362" cy="222300"/>
            <a:chOff x="1464850" y="436376"/>
            <a:chExt cx="6001362" cy="222300"/>
          </a:xfrm>
        </p:grpSpPr>
        <p:sp>
          <p:nvSpPr>
            <p:cNvPr id="463" name="Google Shape;463;p45"/>
            <p:cNvSpPr/>
            <p:nvPr/>
          </p:nvSpPr>
          <p:spPr>
            <a:xfrm>
              <a:off x="1464850" y="436376"/>
              <a:ext cx="222300" cy="222300"/>
            </a:xfrm>
            <a:prstGeom prst="diamond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45"/>
            <p:cNvSpPr/>
            <p:nvPr/>
          </p:nvSpPr>
          <p:spPr>
            <a:xfrm>
              <a:off x="4410215" y="436376"/>
              <a:ext cx="222300" cy="222300"/>
            </a:xfrm>
            <a:prstGeom prst="diamond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45"/>
            <p:cNvSpPr/>
            <p:nvPr/>
          </p:nvSpPr>
          <p:spPr>
            <a:xfrm>
              <a:off x="7243912" y="436376"/>
              <a:ext cx="222300" cy="222300"/>
            </a:xfrm>
            <a:prstGeom prst="diamond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45"/>
            <p:cNvSpPr/>
            <p:nvPr/>
          </p:nvSpPr>
          <p:spPr>
            <a:xfrm>
              <a:off x="2920366" y="436376"/>
              <a:ext cx="222300" cy="222300"/>
            </a:xfrm>
            <a:prstGeom prst="diamond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45"/>
            <p:cNvSpPr/>
            <p:nvPr/>
          </p:nvSpPr>
          <p:spPr>
            <a:xfrm>
              <a:off x="5831847" y="436376"/>
              <a:ext cx="222300" cy="222300"/>
            </a:xfrm>
            <a:prstGeom prst="diamond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68" name="Google Shape;468;p45"/>
            <p:cNvCxnSpPr/>
            <p:nvPr/>
          </p:nvCxnSpPr>
          <p:spPr>
            <a:xfrm>
              <a:off x="1798637" y="547513"/>
              <a:ext cx="9882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9" name="Google Shape;469;p45"/>
            <p:cNvCxnSpPr/>
            <p:nvPr/>
          </p:nvCxnSpPr>
          <p:spPr>
            <a:xfrm>
              <a:off x="3276248" y="547513"/>
              <a:ext cx="9882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0" name="Google Shape;470;p45"/>
            <p:cNvCxnSpPr/>
            <p:nvPr/>
          </p:nvCxnSpPr>
          <p:spPr>
            <a:xfrm>
              <a:off x="4753898" y="547513"/>
              <a:ext cx="9882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1" name="Google Shape;471;p45"/>
            <p:cNvCxnSpPr/>
            <p:nvPr/>
          </p:nvCxnSpPr>
          <p:spPr>
            <a:xfrm>
              <a:off x="6143961" y="547513"/>
              <a:ext cx="9882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73" name="Google Shape;473;p45"/>
          <p:cNvSpPr txBox="1"/>
          <p:nvPr/>
        </p:nvSpPr>
        <p:spPr>
          <a:xfrm>
            <a:off x="5307993" y="975393"/>
            <a:ext cx="1437788" cy="4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Foco na coerência</a:t>
            </a:r>
            <a:endParaRPr sz="1800" b="1" dirty="0"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cxnSp>
        <p:nvCxnSpPr>
          <p:cNvPr id="474" name="Google Shape;474;p45"/>
          <p:cNvCxnSpPr>
            <a:cxnSpLocks/>
          </p:cNvCxnSpPr>
          <p:nvPr/>
        </p:nvCxnSpPr>
        <p:spPr>
          <a:xfrm flipV="1">
            <a:off x="3900419" y="2369463"/>
            <a:ext cx="0" cy="1131255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76" name="Google Shape;476;p45"/>
          <p:cNvSpPr txBox="1"/>
          <p:nvPr/>
        </p:nvSpPr>
        <p:spPr>
          <a:xfrm>
            <a:off x="3908780" y="2870908"/>
            <a:ext cx="1968526" cy="42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Normalização dos dados</a:t>
            </a:r>
            <a:endParaRPr sz="1800" b="1" dirty="0"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479" name="Google Shape;479;p45"/>
          <p:cNvSpPr txBox="1"/>
          <p:nvPr/>
        </p:nvSpPr>
        <p:spPr>
          <a:xfrm>
            <a:off x="919457" y="2870908"/>
            <a:ext cx="1662072" cy="42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Obtenção dos dados</a:t>
            </a:r>
            <a:endParaRPr sz="1800" b="1" dirty="0"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cxnSp>
        <p:nvCxnSpPr>
          <p:cNvPr id="480" name="Google Shape;480;p45"/>
          <p:cNvCxnSpPr>
            <a:cxnSpLocks/>
            <a:endCxn id="465" idx="0"/>
          </p:cNvCxnSpPr>
          <p:nvPr/>
        </p:nvCxnSpPr>
        <p:spPr>
          <a:xfrm flipH="1" flipV="1">
            <a:off x="6745781" y="2233128"/>
            <a:ext cx="2613" cy="126759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2" name="Google Shape;482;p45"/>
          <p:cNvSpPr txBox="1"/>
          <p:nvPr/>
        </p:nvSpPr>
        <p:spPr>
          <a:xfrm>
            <a:off x="6745781" y="2870908"/>
            <a:ext cx="1909437" cy="42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i="1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Data augmentation</a:t>
            </a:r>
            <a:endParaRPr sz="1800" b="1" i="1" dirty="0"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18" name="Google Shape;452;p45">
            <a:extLst>
              <a:ext uri="{FF2B5EF4-FFF2-40B4-BE49-F238E27FC236}">
                <a16:creationId xmlns:a16="http://schemas.microsoft.com/office/drawing/2014/main" id="{6FE9BBA8-0C73-FDAF-CA66-B30B4B2E7511}"/>
              </a:ext>
            </a:extLst>
          </p:cNvPr>
          <p:cNvSpPr/>
          <p:nvPr/>
        </p:nvSpPr>
        <p:spPr>
          <a:xfrm>
            <a:off x="2248278" y="1113067"/>
            <a:ext cx="352500" cy="477150"/>
          </a:xfrm>
          <a:prstGeom prst="rect">
            <a:avLst/>
          </a:prstGeom>
          <a:solidFill>
            <a:srgbClr val="CFC3AC">
              <a:alpha val="58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9" name="Google Shape;458;p45">
            <a:extLst>
              <a:ext uri="{FF2B5EF4-FFF2-40B4-BE49-F238E27FC236}">
                <a16:creationId xmlns:a16="http://schemas.microsoft.com/office/drawing/2014/main" id="{4469AD63-0D3D-D5E7-B5F6-5E9105029BBD}"/>
              </a:ext>
            </a:extLst>
          </p:cNvPr>
          <p:cNvCxnSpPr>
            <a:cxnSpLocks/>
          </p:cNvCxnSpPr>
          <p:nvPr/>
        </p:nvCxnSpPr>
        <p:spPr>
          <a:xfrm flipH="1" flipV="1">
            <a:off x="2407383" y="1113067"/>
            <a:ext cx="2613" cy="1156453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" name="Google Shape;473;p45">
            <a:extLst>
              <a:ext uri="{FF2B5EF4-FFF2-40B4-BE49-F238E27FC236}">
                <a16:creationId xmlns:a16="http://schemas.microsoft.com/office/drawing/2014/main" id="{B161AB4D-FF8F-FD40-CE52-1AA19E94CA62}"/>
              </a:ext>
            </a:extLst>
          </p:cNvPr>
          <p:cNvSpPr txBox="1"/>
          <p:nvPr/>
        </p:nvSpPr>
        <p:spPr>
          <a:xfrm>
            <a:off x="2388198" y="987410"/>
            <a:ext cx="1621816" cy="4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Recorte por distritos</a:t>
            </a:r>
            <a:endParaRPr sz="1800" b="1" dirty="0"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cxnSp>
        <p:nvCxnSpPr>
          <p:cNvPr id="477" name="Google Shape;477;p45"/>
          <p:cNvCxnSpPr>
            <a:cxnSpLocks/>
            <a:endCxn id="463" idx="0"/>
          </p:cNvCxnSpPr>
          <p:nvPr/>
        </p:nvCxnSpPr>
        <p:spPr>
          <a:xfrm flipV="1">
            <a:off x="957194" y="2233128"/>
            <a:ext cx="9525" cy="126759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graphicFrame>
        <p:nvGraphicFramePr>
          <p:cNvPr id="41" name="Table 41">
            <a:extLst>
              <a:ext uri="{FF2B5EF4-FFF2-40B4-BE49-F238E27FC236}">
                <a16:creationId xmlns:a16="http://schemas.microsoft.com/office/drawing/2014/main" id="{2065AF9A-FE85-E5FB-5C40-0914258C95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3729683"/>
              </p:ext>
            </p:extLst>
          </p:nvPr>
        </p:nvGraphicFramePr>
        <p:xfrm>
          <a:off x="1106482" y="4129799"/>
          <a:ext cx="6095999" cy="88900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870857">
                  <a:extLst>
                    <a:ext uri="{9D8B030D-6E8A-4147-A177-3AD203B41FA5}">
                      <a16:colId xmlns:a16="http://schemas.microsoft.com/office/drawing/2014/main" val="2437035240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1558388715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354477298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564835828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1332342807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1952541010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1445287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Classe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Classe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Classe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Classe 3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Classe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Classe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Classe 6 a 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95374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21592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408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168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301968"/>
                  </a:ext>
                </a:extLst>
              </a:tr>
            </a:tbl>
          </a:graphicData>
        </a:graphic>
      </p:graphicFrame>
      <p:sp>
        <p:nvSpPr>
          <p:cNvPr id="44" name="Google Shape;541;p47">
            <a:extLst>
              <a:ext uri="{FF2B5EF4-FFF2-40B4-BE49-F238E27FC236}">
                <a16:creationId xmlns:a16="http://schemas.microsoft.com/office/drawing/2014/main" id="{0007213B-F42E-D35C-8BC1-58F400FA0658}"/>
              </a:ext>
            </a:extLst>
          </p:cNvPr>
          <p:cNvSpPr/>
          <p:nvPr/>
        </p:nvSpPr>
        <p:spPr>
          <a:xfrm rot="5400000">
            <a:off x="4308926" y="-4175363"/>
            <a:ext cx="526151" cy="9144002"/>
          </a:xfrm>
          <a:prstGeom prst="rect">
            <a:avLst/>
          </a:prstGeom>
          <a:solidFill>
            <a:srgbClr val="9082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36;p44">
            <a:extLst>
              <a:ext uri="{FF2B5EF4-FFF2-40B4-BE49-F238E27FC236}">
                <a16:creationId xmlns:a16="http://schemas.microsoft.com/office/drawing/2014/main" id="{4BB8424A-D0B5-2B9B-D772-8F6A13244E2F}"/>
              </a:ext>
            </a:extLst>
          </p:cNvPr>
          <p:cNvSpPr txBox="1">
            <a:spLocks/>
          </p:cNvSpPr>
          <p:nvPr/>
        </p:nvSpPr>
        <p:spPr>
          <a:xfrm>
            <a:off x="1" y="131982"/>
            <a:ext cx="9143999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algn="ctr"/>
            <a:r>
              <a:rPr lang="pt-BR" sz="2400">
                <a:solidFill>
                  <a:schemeClr val="bg1"/>
                </a:solidFill>
              </a:rPr>
              <a:t>04. Construção e treino da rede neuronal </a:t>
            </a:r>
            <a:endParaRPr lang="pt-B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35031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F16B60CA-AA06-F669-4B73-774E913ADC1B}"/>
              </a:ext>
            </a:extLst>
          </p:cNvPr>
          <p:cNvSpPr/>
          <p:nvPr/>
        </p:nvSpPr>
        <p:spPr>
          <a:xfrm>
            <a:off x="0" y="0"/>
            <a:ext cx="4224899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203" name="Google Shape;203;p30"/>
          <p:cNvSpPr/>
          <p:nvPr/>
        </p:nvSpPr>
        <p:spPr>
          <a:xfrm rot="-5400000">
            <a:off x="6626688" y="-894492"/>
            <a:ext cx="772366" cy="3104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30"/>
          <p:cNvSpPr txBox="1">
            <a:spLocks noGrp="1"/>
          </p:cNvSpPr>
          <p:nvPr>
            <p:ph type="ctrTitle"/>
          </p:nvPr>
        </p:nvSpPr>
        <p:spPr>
          <a:xfrm>
            <a:off x="5460821" y="-132038"/>
            <a:ext cx="3104100" cy="117577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lt1"/>
                </a:solidFill>
              </a:rPr>
              <a:t>04. Construção e treino da rede neuronal </a:t>
            </a:r>
            <a:endParaRPr sz="2000" dirty="0">
              <a:solidFill>
                <a:schemeClr val="lt1"/>
              </a:solidFill>
            </a:endParaRPr>
          </a:p>
        </p:txBody>
      </p:sp>
      <p:sp>
        <p:nvSpPr>
          <p:cNvPr id="206" name="Google Shape;206;p30"/>
          <p:cNvSpPr txBox="1">
            <a:spLocks noGrp="1"/>
          </p:cNvSpPr>
          <p:nvPr>
            <p:ph type="subTitle" idx="1"/>
          </p:nvPr>
        </p:nvSpPr>
        <p:spPr>
          <a:xfrm>
            <a:off x="5608421" y="1447154"/>
            <a:ext cx="29565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Rede neuronal focada em: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→Alta capacidade de generalização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→Boa precisão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→Computacionalmente eficaz</a:t>
            </a:r>
            <a:endParaRPr dirty="0"/>
          </a:p>
        </p:txBody>
      </p:sp>
      <p:pic>
        <p:nvPicPr>
          <p:cNvPr id="196" name="Picture 195" descr="A colorful cubes with numbers and a black background&#10;&#10;Description automatically generated">
            <a:extLst>
              <a:ext uri="{FF2B5EF4-FFF2-40B4-BE49-F238E27FC236}">
                <a16:creationId xmlns:a16="http://schemas.microsoft.com/office/drawing/2014/main" id="{F354DC7E-B33A-277D-7B5F-84661CC47A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64" t="1337" r="30916" b="3921"/>
          <a:stretch/>
        </p:blipFill>
        <p:spPr>
          <a:xfrm>
            <a:off x="73959" y="0"/>
            <a:ext cx="3966882" cy="3664324"/>
          </a:xfrm>
          <a:prstGeom prst="rect">
            <a:avLst/>
          </a:prstGeom>
        </p:spPr>
      </p:pic>
      <p:sp>
        <p:nvSpPr>
          <p:cNvPr id="232" name="Rectangle 231">
            <a:extLst>
              <a:ext uri="{FF2B5EF4-FFF2-40B4-BE49-F238E27FC236}">
                <a16:creationId xmlns:a16="http://schemas.microsoft.com/office/drawing/2014/main" id="{0A214F44-37D4-1547-A4C0-94F51A1A2B0F}"/>
              </a:ext>
            </a:extLst>
          </p:cNvPr>
          <p:cNvSpPr/>
          <p:nvPr/>
        </p:nvSpPr>
        <p:spPr>
          <a:xfrm>
            <a:off x="2112449" y="3444096"/>
            <a:ext cx="4600573" cy="1324246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9518F6CE-8F75-180B-CBD8-40590A003782}"/>
              </a:ext>
            </a:extLst>
          </p:cNvPr>
          <p:cNvSpPr txBox="1"/>
          <p:nvPr/>
        </p:nvSpPr>
        <p:spPr>
          <a:xfrm>
            <a:off x="2137302" y="3434571"/>
            <a:ext cx="2287860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b="1" dirty="0">
                <a:solidFill>
                  <a:schemeClr val="bg1"/>
                </a:solidFill>
                <a:latin typeface="Catamaran Light" panose="020B0604020202020204" charset="0"/>
                <a:cs typeface="Catamaran Light" panose="020B0604020202020204" charset="0"/>
              </a:rPr>
              <a:t>1. Conv2D</a:t>
            </a:r>
          </a:p>
          <a:p>
            <a:r>
              <a:rPr lang="pt-PT" sz="1200" b="1" dirty="0">
                <a:solidFill>
                  <a:schemeClr val="bg1"/>
                </a:solidFill>
                <a:latin typeface="Catamaran Light" panose="020B0604020202020204" charset="0"/>
                <a:cs typeface="Catamaran Light" panose="020B0604020202020204" charset="0"/>
              </a:rPr>
              <a:t>2. Conv2D</a:t>
            </a:r>
          </a:p>
          <a:p>
            <a:r>
              <a:rPr lang="pt-PT" sz="1200" b="1" dirty="0">
                <a:solidFill>
                  <a:schemeClr val="bg1"/>
                </a:solidFill>
                <a:latin typeface="Catamaran Light" panose="020B0604020202020204" charset="0"/>
                <a:cs typeface="Catamaran Light" panose="020B0604020202020204" charset="0"/>
              </a:rPr>
              <a:t>3. </a:t>
            </a:r>
            <a:r>
              <a:rPr lang="pt-PT" sz="1200" b="1" dirty="0" err="1">
                <a:solidFill>
                  <a:schemeClr val="bg1"/>
                </a:solidFill>
                <a:latin typeface="Catamaran Light" panose="020B0604020202020204" charset="0"/>
                <a:cs typeface="Catamaran Light" panose="020B0604020202020204" charset="0"/>
              </a:rPr>
              <a:t>BatchNormalization</a:t>
            </a:r>
            <a:endParaRPr lang="pt-PT" sz="1200" b="1" dirty="0">
              <a:solidFill>
                <a:schemeClr val="bg1"/>
              </a:solidFill>
              <a:latin typeface="Catamaran Light" panose="020B0604020202020204" charset="0"/>
              <a:cs typeface="Catamaran Light" panose="020B0604020202020204" charset="0"/>
            </a:endParaRPr>
          </a:p>
          <a:p>
            <a:r>
              <a:rPr lang="pt-PT" sz="1200" b="1" dirty="0">
                <a:solidFill>
                  <a:schemeClr val="bg1"/>
                </a:solidFill>
                <a:latin typeface="Catamaran Light" panose="020B0604020202020204" charset="0"/>
                <a:cs typeface="Catamaran Light" panose="020B0604020202020204" charset="0"/>
              </a:rPr>
              <a:t>4. </a:t>
            </a:r>
            <a:r>
              <a:rPr lang="pt-PT" sz="1200" b="1" dirty="0" err="1">
                <a:solidFill>
                  <a:schemeClr val="bg1"/>
                </a:solidFill>
                <a:latin typeface="Catamaran Light" panose="020B0604020202020204" charset="0"/>
                <a:cs typeface="Catamaran Light" panose="020B0604020202020204" charset="0"/>
              </a:rPr>
              <a:t>Dropout</a:t>
            </a:r>
            <a:endParaRPr lang="pt-PT" sz="1200" b="1" dirty="0">
              <a:solidFill>
                <a:schemeClr val="bg1"/>
              </a:solidFill>
              <a:latin typeface="Catamaran Light" panose="020B0604020202020204" charset="0"/>
              <a:cs typeface="Catamaran Light" panose="020B0604020202020204" charset="0"/>
            </a:endParaRPr>
          </a:p>
          <a:p>
            <a:r>
              <a:rPr lang="pt-PT" sz="1200" b="1" dirty="0">
                <a:solidFill>
                  <a:schemeClr val="bg1"/>
                </a:solidFill>
                <a:latin typeface="Catamaran Light" panose="020B0604020202020204" charset="0"/>
                <a:cs typeface="Catamaran Light" panose="020B0604020202020204" charset="0"/>
              </a:rPr>
              <a:t>5. MaxPooling2D</a:t>
            </a:r>
          </a:p>
          <a:p>
            <a:r>
              <a:rPr lang="pt-PT" sz="1200" b="1" dirty="0">
                <a:solidFill>
                  <a:schemeClr val="bg1"/>
                </a:solidFill>
                <a:latin typeface="Catamaran Light" panose="020B0604020202020204" charset="0"/>
                <a:cs typeface="Catamaran Light" panose="020B0604020202020204" charset="0"/>
              </a:rPr>
              <a:t>6. </a:t>
            </a:r>
            <a:r>
              <a:rPr lang="pt-PT" sz="1200" b="1" dirty="0" err="1">
                <a:solidFill>
                  <a:schemeClr val="bg1"/>
                </a:solidFill>
                <a:latin typeface="Catamaran Light" panose="020B0604020202020204" charset="0"/>
                <a:cs typeface="Catamaran Light" panose="020B0604020202020204" charset="0"/>
              </a:rPr>
              <a:t>BatchNormalization</a:t>
            </a:r>
            <a:endParaRPr lang="pt-PT" sz="1200" b="1" dirty="0">
              <a:solidFill>
                <a:schemeClr val="bg1"/>
              </a:solidFill>
              <a:latin typeface="Catamaran Light" panose="020B0604020202020204" charset="0"/>
              <a:cs typeface="Catamaran Light" panose="020B0604020202020204" charset="0"/>
            </a:endParaRPr>
          </a:p>
          <a:p>
            <a:r>
              <a:rPr lang="pt-PT" sz="1200" b="1" dirty="0">
                <a:solidFill>
                  <a:schemeClr val="bg1"/>
                </a:solidFill>
                <a:latin typeface="Catamaran Light" panose="020B0604020202020204" charset="0"/>
                <a:cs typeface="Catamaran Light" panose="020B0604020202020204" charset="0"/>
              </a:rPr>
              <a:t>7. Conv2D</a:t>
            </a: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A406AFB7-57E2-4ABF-93FA-A2CA9C3DE6BC}"/>
              </a:ext>
            </a:extLst>
          </p:cNvPr>
          <p:cNvSpPr txBox="1"/>
          <p:nvPr/>
        </p:nvSpPr>
        <p:spPr>
          <a:xfrm>
            <a:off x="4425162" y="3444096"/>
            <a:ext cx="22878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b="1" dirty="0">
                <a:solidFill>
                  <a:schemeClr val="bg1"/>
                </a:solidFill>
                <a:latin typeface="Catamaran Light" panose="020B0604020202020204" charset="0"/>
                <a:cs typeface="Catamaran Light" panose="020B0604020202020204" charset="0"/>
              </a:rPr>
              <a:t>8. </a:t>
            </a:r>
            <a:r>
              <a:rPr lang="pt-PT" sz="1200" b="1" dirty="0" err="1">
                <a:solidFill>
                  <a:schemeClr val="bg1"/>
                </a:solidFill>
                <a:latin typeface="Catamaran Light" panose="020B0604020202020204" charset="0"/>
                <a:cs typeface="Catamaran Light" panose="020B0604020202020204" charset="0"/>
              </a:rPr>
              <a:t>BatchNormalization</a:t>
            </a:r>
            <a:endParaRPr lang="pt-PT" sz="1200" b="1" dirty="0">
              <a:solidFill>
                <a:schemeClr val="bg1"/>
              </a:solidFill>
              <a:latin typeface="Catamaran Light" panose="020B0604020202020204" charset="0"/>
              <a:cs typeface="Catamaran Light" panose="020B0604020202020204" charset="0"/>
            </a:endParaRPr>
          </a:p>
          <a:p>
            <a:r>
              <a:rPr lang="pt-PT" sz="1200" b="1" dirty="0">
                <a:solidFill>
                  <a:schemeClr val="bg1"/>
                </a:solidFill>
                <a:latin typeface="Catamaran Light" panose="020B0604020202020204" charset="0"/>
                <a:cs typeface="Catamaran Light" panose="020B0604020202020204" charset="0"/>
              </a:rPr>
              <a:t>9. </a:t>
            </a:r>
            <a:r>
              <a:rPr lang="pt-PT" sz="1200" b="1" dirty="0" err="1">
                <a:solidFill>
                  <a:schemeClr val="bg1"/>
                </a:solidFill>
                <a:latin typeface="Catamaran Light" panose="020B0604020202020204" charset="0"/>
                <a:cs typeface="Catamaran Light" panose="020B0604020202020204" charset="0"/>
              </a:rPr>
              <a:t>Flatten</a:t>
            </a:r>
            <a:endParaRPr lang="pt-PT" sz="1200" b="1" dirty="0">
              <a:solidFill>
                <a:schemeClr val="bg1"/>
              </a:solidFill>
              <a:latin typeface="Catamaran Light" panose="020B0604020202020204" charset="0"/>
              <a:cs typeface="Catamaran Light" panose="020B0604020202020204" charset="0"/>
            </a:endParaRPr>
          </a:p>
          <a:p>
            <a:r>
              <a:rPr lang="pt-PT" sz="1200" b="1" dirty="0">
                <a:solidFill>
                  <a:schemeClr val="bg1"/>
                </a:solidFill>
                <a:latin typeface="Catamaran Light" panose="020B0604020202020204" charset="0"/>
                <a:cs typeface="Catamaran Light" panose="020B0604020202020204" charset="0"/>
              </a:rPr>
              <a:t>10. Dense</a:t>
            </a:r>
          </a:p>
          <a:p>
            <a:r>
              <a:rPr lang="pt-PT" sz="1200" b="1" dirty="0">
                <a:solidFill>
                  <a:schemeClr val="bg1"/>
                </a:solidFill>
                <a:latin typeface="Catamaran Light" panose="020B0604020202020204" charset="0"/>
                <a:cs typeface="Catamaran Light" panose="020B0604020202020204" charset="0"/>
              </a:rPr>
              <a:t>11. </a:t>
            </a:r>
            <a:r>
              <a:rPr lang="pt-PT" sz="1200" b="1" dirty="0" err="1">
                <a:solidFill>
                  <a:schemeClr val="bg1"/>
                </a:solidFill>
                <a:latin typeface="Catamaran Light" panose="020B0604020202020204" charset="0"/>
                <a:cs typeface="Catamaran Light" panose="020B0604020202020204" charset="0"/>
              </a:rPr>
              <a:t>BatchNormalization</a:t>
            </a:r>
            <a:endParaRPr lang="pt-PT" sz="1200" b="1" dirty="0">
              <a:solidFill>
                <a:schemeClr val="bg1"/>
              </a:solidFill>
              <a:latin typeface="Catamaran Light" panose="020B0604020202020204" charset="0"/>
              <a:cs typeface="Catamaran Light" panose="020B0604020202020204" charset="0"/>
            </a:endParaRPr>
          </a:p>
          <a:p>
            <a:r>
              <a:rPr lang="pt-PT" sz="1200" b="1" dirty="0">
                <a:solidFill>
                  <a:schemeClr val="bg1"/>
                </a:solidFill>
                <a:latin typeface="Catamaran Light" panose="020B0604020202020204" charset="0"/>
                <a:cs typeface="Catamaran Light" panose="020B0604020202020204" charset="0"/>
              </a:rPr>
              <a:t>12. </a:t>
            </a:r>
            <a:r>
              <a:rPr lang="pt-PT" sz="1200" b="1" dirty="0" err="1">
                <a:solidFill>
                  <a:schemeClr val="bg1"/>
                </a:solidFill>
                <a:latin typeface="Catamaran Light" panose="020B0604020202020204" charset="0"/>
                <a:cs typeface="Catamaran Light" panose="020B0604020202020204" charset="0"/>
              </a:rPr>
              <a:t>Dropout</a:t>
            </a:r>
            <a:endParaRPr lang="pt-PT" sz="1200" b="1" dirty="0">
              <a:solidFill>
                <a:schemeClr val="bg1"/>
              </a:solidFill>
              <a:latin typeface="Catamaran Light" panose="020B0604020202020204" charset="0"/>
              <a:cs typeface="Catamaran Light" panose="020B0604020202020204" charset="0"/>
            </a:endParaRPr>
          </a:p>
          <a:p>
            <a:r>
              <a:rPr lang="pt-PT" sz="1200" b="1" dirty="0">
                <a:solidFill>
                  <a:schemeClr val="bg1"/>
                </a:solidFill>
                <a:latin typeface="Catamaran Light" panose="020B0604020202020204" charset="0"/>
                <a:cs typeface="Catamaran Light" panose="020B0604020202020204" charset="0"/>
              </a:rPr>
              <a:t>13. Dense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Engineering Project Proposal by Slidesgo">
  <a:themeElements>
    <a:clrScheme name="Simple Light">
      <a:dk1>
        <a:srgbClr val="434343"/>
      </a:dk1>
      <a:lt1>
        <a:srgbClr val="FFFFFF"/>
      </a:lt1>
      <a:dk2>
        <a:srgbClr val="595959"/>
      </a:dk2>
      <a:lt2>
        <a:srgbClr val="EEEEEE"/>
      </a:lt2>
      <a:accent1>
        <a:srgbClr val="908269"/>
      </a:accent1>
      <a:accent2>
        <a:srgbClr val="212121"/>
      </a:accent2>
      <a:accent3>
        <a:srgbClr val="CFC3AC"/>
      </a:accent3>
      <a:accent4>
        <a:srgbClr val="976E26"/>
      </a:accent4>
      <a:accent5>
        <a:srgbClr val="927D59"/>
      </a:accent5>
      <a:accent6>
        <a:srgbClr val="584F3E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1090</TotalTime>
  <Words>2101</Words>
  <Application>Microsoft Office PowerPoint</Application>
  <PresentationFormat>On-screen Show (16:9)</PresentationFormat>
  <Paragraphs>176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Times New Roman</vt:lpstr>
      <vt:lpstr>Fira Sans Extra Condensed Medium</vt:lpstr>
      <vt:lpstr>Roboto</vt:lpstr>
      <vt:lpstr>Livvic</vt:lpstr>
      <vt:lpstr>Arial</vt:lpstr>
      <vt:lpstr>Catamaran Light</vt:lpstr>
      <vt:lpstr>Engineering Project Proposal by Slidesgo</vt:lpstr>
      <vt:lpstr>Site WebMeteo com Inteligência Artificial</vt:lpstr>
      <vt:lpstr>Tópicos</vt:lpstr>
      <vt:lpstr>01. Introdução</vt:lpstr>
      <vt:lpstr>02. Enquadramento teórico</vt:lpstr>
      <vt:lpstr>02. Enquadramento teórico</vt:lpstr>
      <vt:lpstr>02. Enquadramento teórico</vt:lpstr>
      <vt:lpstr>03. Ferramentas utilizadas</vt:lpstr>
      <vt:lpstr>PowerPoint Presentation</vt:lpstr>
      <vt:lpstr>04. Construção e treino da rede neuronal </vt:lpstr>
      <vt:lpstr>Loss function</vt:lpstr>
      <vt:lpstr>04. Construção e treino da rede neuronal </vt:lpstr>
      <vt:lpstr>05. Website desenvolvido</vt:lpstr>
      <vt:lpstr>05. Website desenvolvido</vt:lpstr>
      <vt:lpstr>Pontos negativos</vt:lpstr>
      <vt:lpstr>07. Conclusão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ENGINEERING PROJECT PROPOSAL</dc:title>
  <cp:lastModifiedBy>Edgar Mendes</cp:lastModifiedBy>
  <cp:revision>21</cp:revision>
  <dcterms:modified xsi:type="dcterms:W3CDTF">2023-07-18T23:15:59Z</dcterms:modified>
</cp:coreProperties>
</file>